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7" r:id="rId1"/>
  </p:sldMasterIdLst>
  <p:notesMasterIdLst>
    <p:notesMasterId r:id="rId6"/>
  </p:notesMasterIdLst>
  <p:sldIdLst>
    <p:sldId id="267" r:id="rId2"/>
    <p:sldId id="285" r:id="rId3"/>
    <p:sldId id="289" r:id="rId4"/>
    <p:sldId id="290" r:id="rId5"/>
  </p:sldIdLst>
  <p:sldSz cx="12192000" cy="6858000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">
          <p15:clr>
            <a:srgbClr val="9AA0A6"/>
          </p15:clr>
        </p15:guide>
        <p15:guide id="2" pos="399">
          <p15:clr>
            <a:srgbClr val="9AA0A6"/>
          </p15:clr>
        </p15:guide>
        <p15:guide id="3" pos="339">
          <p15:clr>
            <a:srgbClr val="9AA0A6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sa Easton" initials="" lastIdx="4" clrIdx="0"/>
  <p:cmAuthor id="1" name="Catherine Brennan" initials="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38F28D9-F4BC-46E0-BF3B-D67A097AF557}">
  <a:tblStyle styleId="{238F28D9-F4BC-46E0-BF3B-D67A097AF55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83509" autoAdjust="0"/>
  </p:normalViewPr>
  <p:slideViewPr>
    <p:cSldViewPr snapToGrid="0">
      <p:cViewPr varScale="1">
        <p:scale>
          <a:sx n="50" d="100"/>
          <a:sy n="50" d="100"/>
        </p:scale>
        <p:origin x="992" y="264"/>
      </p:cViewPr>
      <p:guideLst>
        <p:guide orient="horz" pos="432"/>
        <p:guide pos="399"/>
        <p:guide pos="3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37" tIns="48305" rIns="96637" bIns="4830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37" tIns="48305" rIns="96637" bIns="4830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37" tIns="48305" rIns="96637" bIns="4830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19475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37" tIns="48305" rIns="96637" bIns="4830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37" tIns="48305" rIns="96637" bIns="48305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‹#›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26EE608C-B3B4-9635-A1CE-58AFB1F455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956A419-4F38-48A3-B849-88EF93111278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5918BDB-9200-8F27-6C38-F50213E3E5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A9F140D-26E7-A173-93F0-267ED5938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67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3" name="Google Shape;43;p8"/>
          <p:cNvSpPr txBox="1">
            <a:spLocks noGrp="1"/>
          </p:cNvSpPr>
          <p:nvPr>
            <p:ph type="body" idx="1"/>
          </p:nvPr>
        </p:nvSpPr>
        <p:spPr>
          <a:xfrm>
            <a:off x="2389717" y="5367337"/>
            <a:ext cx="7315200" cy="8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67"/>
            </a:lvl1pPr>
            <a:lvl2pPr marL="914400" lvl="1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600"/>
            </a:lvl2pPr>
            <a:lvl3pPr marL="1371600" lvl="2" indent="-228600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333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/>
            </a:lvl5pPr>
            <a:lvl6pPr marL="2743200" lvl="5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/>
            </a:lvl6pPr>
            <a:lvl7pPr marL="3200400" lvl="6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/>
            </a:lvl7pPr>
            <a:lvl8pPr marL="3657600" lvl="7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/>
            </a:lvl8pPr>
            <a:lvl9pPr marL="4114800" lvl="8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1363133" y="912813"/>
            <a:ext cx="103632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1"/>
          </p:nvPr>
        </p:nvSpPr>
        <p:spPr>
          <a:xfrm rot="5400000">
            <a:off x="4487333" y="-1143000"/>
            <a:ext cx="4114800" cy="103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title"/>
          </p:nvPr>
        </p:nvSpPr>
        <p:spPr>
          <a:xfrm rot="5400000">
            <a:off x="7839333" y="2209013"/>
            <a:ext cx="51832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 rot="5400000">
            <a:off x="2556133" y="-280187"/>
            <a:ext cx="5183200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90467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7E70E-CD11-4E6C-8E86-CE1912C03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02800-BA93-4807-872B-E99CD7EF3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F178A7-DB4B-4587-950C-61151C491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7A3E-DA09-40EB-830B-07FE252A2868}" type="datetime1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667B6-D199-402B-BB6A-1C01973C0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3C274-07DB-4226-A62E-89E3F3A16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878D-E0FA-4500-92C9-30756060C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3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363133" y="912813"/>
            <a:ext cx="103632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363133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/>
          <p:nvPr/>
        </p:nvSpPr>
        <p:spPr>
          <a:xfrm>
            <a:off x="0" y="6073775"/>
            <a:ext cx="12192000" cy="795200"/>
          </a:xfrm>
          <a:prstGeom prst="rect">
            <a:avLst/>
          </a:prstGeom>
          <a:solidFill>
            <a:srgbClr val="C80000"/>
          </a:solidFill>
          <a:ln>
            <a:noFill/>
          </a:ln>
        </p:spPr>
        <p:txBody>
          <a:bodyPr spcFirstLastPara="1" wrap="square" lIns="121900" tIns="60925" rIns="121900" bIns="609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" name="Google Shape;13;p1" descr="NJIT_C_SD3_ko.eps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47134" y="6149976"/>
            <a:ext cx="2438401" cy="64611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"/>
          <p:cNvSpPr/>
          <p:nvPr/>
        </p:nvSpPr>
        <p:spPr>
          <a:xfrm>
            <a:off x="0" y="6073775"/>
            <a:ext cx="12192000" cy="795200"/>
          </a:xfrm>
          <a:prstGeom prst="rect">
            <a:avLst/>
          </a:prstGeom>
          <a:solidFill>
            <a:srgbClr val="C80000"/>
          </a:solidFill>
          <a:ln>
            <a:noFill/>
          </a:ln>
        </p:spPr>
        <p:txBody>
          <a:bodyPr spcFirstLastPara="1" wrap="square" lIns="121900" tIns="60925" rIns="121900" bIns="609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" name="Google Shape;15;p1" descr="NJIT_C_SD3_ko.eps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47134" y="6149976"/>
            <a:ext cx="2438401" cy="64611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"/>
          <p:cNvSpPr txBox="1"/>
          <p:nvPr/>
        </p:nvSpPr>
        <p:spPr>
          <a:xfrm>
            <a:off x="11360533" y="6237750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33"/>
              <a:buFont typeface="Arial"/>
              <a:buNone/>
            </a:pPr>
            <a:fld id="{00000000-1234-1234-1234-123412341234}" type="slidenum">
              <a:rPr lang="en-US" sz="173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733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8" r:id="rId4"/>
    <p:sldLayoutId id="2147483671" r:id="rId5"/>
  </p:sldLayoutIdLst>
  <p:transition spd="med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7878B384-0F7A-1576-C0B9-1DA34F805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066800"/>
            <a:ext cx="632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5123" name="Text Box 6">
            <a:extLst>
              <a:ext uri="{FF2B5EF4-FFF2-40B4-BE49-F238E27FC236}">
                <a16:creationId xmlns:a16="http://schemas.microsoft.com/office/drawing/2014/main" id="{DE3C4564-33D1-58FC-719C-282D53137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3716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5124" name="Text Box 8">
            <a:extLst>
              <a:ext uri="{FF2B5EF4-FFF2-40B4-BE49-F238E27FC236}">
                <a16:creationId xmlns:a16="http://schemas.microsoft.com/office/drawing/2014/main" id="{A70DA862-E86C-F743-ED36-DF0686E90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0668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5125" name="Text Box 10">
            <a:extLst>
              <a:ext uri="{FF2B5EF4-FFF2-40B4-BE49-F238E27FC236}">
                <a16:creationId xmlns:a16="http://schemas.microsoft.com/office/drawing/2014/main" id="{C2D870A9-1D10-B018-A742-CBA95FDA4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ITC Stone Sans Std Semibold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" name="Google Shape;55;p11">
            <a:extLst>
              <a:ext uri="{FF2B5EF4-FFF2-40B4-BE49-F238E27FC236}">
                <a16:creationId xmlns:a16="http://schemas.microsoft.com/office/drawing/2014/main" id="{9A280B9B-F5A1-6268-3DA2-B3D5F93D4A08}"/>
              </a:ext>
            </a:extLst>
          </p:cNvPr>
          <p:cNvSpPr txBox="1">
            <a:spLocks/>
          </p:cNvSpPr>
          <p:nvPr/>
        </p:nvSpPr>
        <p:spPr>
          <a:xfrm>
            <a:off x="1272600" y="1828800"/>
            <a:ext cx="9646800" cy="271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Bef>
                <a:spcPts val="480"/>
              </a:spcBef>
              <a:buSzPts val="2000"/>
            </a:pPr>
            <a:r>
              <a:rPr lang="en-US" sz="6000" dirty="0">
                <a:solidFill>
                  <a:srgbClr val="C00000"/>
                </a:solidFill>
                <a:latin typeface="Aptos" panose="020B0004020202020204" pitchFamily="34" charset="0"/>
              </a:rPr>
              <a:t>Institute Faculty Meeting </a:t>
            </a:r>
            <a:endParaRPr lang="en-US" sz="6000" b="1" dirty="0">
              <a:solidFill>
                <a:srgbClr val="C0000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  <a:p>
            <a:pPr marL="135463">
              <a:spcBef>
                <a:spcPts val="480"/>
              </a:spcBef>
              <a:buSzPts val="2000"/>
            </a:pPr>
            <a:r>
              <a:rPr lang="en-US" sz="2400" b="1" dirty="0">
                <a:latin typeface="Aptos" panose="020B0004020202020204" pitchFamily="34" charset="0"/>
                <a:ea typeface="Calibri"/>
                <a:cs typeface="Calibri"/>
                <a:sym typeface="Calibri"/>
              </a:rPr>
              <a:t>December 4, 2024</a:t>
            </a:r>
            <a:endParaRPr lang="en-US" sz="2400" dirty="0">
              <a:latin typeface="Aptos" panose="020B00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E7765-A72C-45D8-BC84-876C8CD5F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412" y="250147"/>
            <a:ext cx="888005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Aptos" panose="020B0004020202020204" pitchFamily="34" charset="0"/>
              </a:rPr>
              <a:t>Agenda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4A0A8F-5331-3910-1029-7CFF7228C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3133" y="1575710"/>
            <a:ext cx="10363200" cy="4520290"/>
          </a:xfrm>
        </p:spPr>
        <p:txBody>
          <a:bodyPr/>
          <a:lstStyle/>
          <a:p>
            <a:pPr marL="88900" indent="0">
              <a:lnSpc>
                <a:spcPct val="150000"/>
              </a:lnSpc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1. Convening of the Meeting</a:t>
            </a:r>
            <a:br>
              <a:rPr lang="en-US" sz="2000" dirty="0">
                <a:latin typeface="Aptos" panose="020B0004020202020204" pitchFamily="34" charset="0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2. </a:t>
            </a:r>
            <a:r>
              <a:rPr lang="en-US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Approval of the October 23, 2024, Institute Faculty Meeting minutes</a:t>
            </a:r>
            <a:br>
              <a:rPr lang="en-US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 Faculty Senate Report (Andrzej Zarzycki, 10 Minutes)</a:t>
            </a:r>
            <a:br>
              <a:rPr lang="en-US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4. Report of the President (</a:t>
            </a:r>
            <a:r>
              <a:rPr lang="en-US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Teik</a:t>
            </a:r>
            <a:r>
              <a:rPr lang="en-US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C. Lim, 20 Minutes)</a:t>
            </a:r>
            <a:br>
              <a:rPr lang="en-US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 AI-focused Initiatives at NJIT (Nikki </a:t>
            </a:r>
            <a:r>
              <a:rPr lang="en-US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Bosca</a:t>
            </a:r>
            <a:r>
              <a:rPr lang="en-US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10 Minutes)</a:t>
            </a:r>
            <a:br>
              <a:rPr lang="en-US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6. New Budget Model and Transition (Cathy Brennan and Lisa Easton, 20 minutes presentation followed by the discussion)</a:t>
            </a:r>
          </a:p>
          <a:p>
            <a:pPr marL="88900" indent="0">
              <a:lnSpc>
                <a:spcPct val="150000"/>
              </a:lnSpc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7.  New Business </a:t>
            </a:r>
            <a:endParaRPr lang="en-US" sz="2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07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A1B285-12A3-653B-E3B2-213B19CDAB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5D404-3554-95BE-17D6-9427CCEBD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412" y="250147"/>
            <a:ext cx="888005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Aptos" panose="020B0004020202020204" pitchFamily="34" charset="0"/>
              </a:rPr>
              <a:t>Faculty Senate Report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D1AEC7-DB31-CCCD-A0B2-813527ECD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3133" y="1981200"/>
            <a:ext cx="10363200" cy="4406537"/>
          </a:xfrm>
        </p:spPr>
        <p:txBody>
          <a:bodyPr/>
          <a:lstStyle/>
          <a:p>
            <a:pPr marL="88900" indent="0">
              <a:buNone/>
            </a:pPr>
            <a:r>
              <a:rPr lang="en-US" sz="200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  <a:ea typeface="Calibri" panose="020F0502020204030204" pitchFamily="34" charset="0"/>
              </a:rPr>
              <a:t>Topics recently discussed at the Faculty Senate</a:t>
            </a:r>
            <a:endParaRPr lang="en-US" sz="2000" i="0" u="none" strike="noStrike" baseline="0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lvl="1">
              <a:buFont typeface="+mj-lt"/>
              <a:buAutoNum type="alphaLcPeriod"/>
            </a:pPr>
            <a:r>
              <a:rPr lang="en-US" b="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</a:rPr>
              <a:t>Facilities Updates</a:t>
            </a:r>
          </a:p>
          <a:p>
            <a:pPr lvl="1"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Budget Transition</a:t>
            </a:r>
            <a:endParaRPr lang="en-US" b="0" i="0" u="none" strike="noStrike" baseline="0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lvl="1">
              <a:buFont typeface="+mj-lt"/>
              <a:buAutoNum type="alphaLcPeriod"/>
            </a:pPr>
            <a:r>
              <a:rPr lang="en-US" b="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</a:rPr>
              <a:t>Impact of AI on Curriculum</a:t>
            </a:r>
          </a:p>
          <a:p>
            <a:pPr lvl="2">
              <a:buFont typeface="+mj-lt"/>
              <a:buAutoNum type="alphaLcPeriod"/>
            </a:pPr>
            <a:r>
              <a:rPr lang="en-US" sz="20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 Educational Initiatives in NCE (Moshe Kam) </a:t>
            </a:r>
            <a:r>
              <a:rPr lang="en-US" sz="2000" dirty="0">
                <a:solidFill>
                  <a:srgbClr val="000000"/>
                </a:solidFill>
                <a:latin typeface="Aptos" panose="020B0004020202020204" pitchFamily="34" charset="0"/>
              </a:rPr>
              <a:t> </a:t>
            </a:r>
          </a:p>
          <a:p>
            <a:pPr lvl="2">
              <a:buFont typeface="+mj-lt"/>
              <a:buAutoNum type="alphaLcPeriod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</a:rPr>
              <a:t>Policies, Best Practices, and Emerging Curricular Models (Marybeth Boger, Nikki 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latin typeface="Aptos" panose="020B0004020202020204" pitchFamily="34" charset="0"/>
              </a:rPr>
              <a:t>Bosca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</a:rPr>
              <a:t>, and Ioannis 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latin typeface="Aptos" panose="020B0004020202020204" pitchFamily="34" charset="0"/>
              </a:rPr>
              <a:t>Koutis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</a:rPr>
              <a:t>)</a:t>
            </a:r>
          </a:p>
          <a:p>
            <a:pPr lvl="1"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FS Standing Committees Updates</a:t>
            </a:r>
          </a:p>
          <a:p>
            <a:pPr marL="101600" indent="0">
              <a:buNone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</a:rPr>
              <a:t>Teaching Faculty Ranks proposal</a:t>
            </a:r>
          </a:p>
          <a:p>
            <a:pPr lvl="1"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</a:rPr>
              <a:t>Progress Update</a:t>
            </a:r>
            <a:endParaRPr lang="en-US" b="0" i="0" u="none" strike="noStrike" baseline="0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46100" indent="-457200">
              <a:buAutoNum type="arabicPeriod"/>
            </a:pPr>
            <a:endParaRPr lang="en-US" sz="2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70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0C7BA5-85E8-202A-8872-20212E8FED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8E847-F6FF-5009-CDCD-1CB8A5E14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412" y="250147"/>
            <a:ext cx="888005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Aptos" panose="020B0004020202020204" pitchFamily="34" charset="0"/>
              </a:rPr>
              <a:t>Next IFM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5DDCD9-EE0D-44BE-2AE4-1C4E6D09B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2413" y="1981200"/>
            <a:ext cx="8880050" cy="1764535"/>
          </a:xfrm>
        </p:spPr>
        <p:txBody>
          <a:bodyPr/>
          <a:lstStyle/>
          <a:p>
            <a:pPr marL="88900" indent="0" algn="ctr">
              <a:buNone/>
            </a:pPr>
            <a:r>
              <a:rPr lang="en-US" sz="240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  <a:ea typeface="Calibri" panose="020F0502020204030204" pitchFamily="34" charset="0"/>
              </a:rPr>
              <a:t>February 19</a:t>
            </a:r>
            <a:r>
              <a:rPr lang="en-US" sz="2400" i="0" u="none" strike="noStrike" baseline="30000" dirty="0">
                <a:solidFill>
                  <a:srgbClr val="000000"/>
                </a:solidFill>
                <a:latin typeface="Aptos" panose="020B0004020202020204" pitchFamily="34" charset="0"/>
                <a:ea typeface="Calibri" panose="020F0502020204030204" pitchFamily="34" charset="0"/>
              </a:rPr>
              <a:t>th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  <a:ea typeface="Calibri" panose="020F0502020204030204" pitchFamily="34" charset="0"/>
              </a:rPr>
              <a:t>, 2025</a:t>
            </a:r>
            <a:endParaRPr lang="en-US" sz="2400" b="0" i="0" u="none" strike="noStrike" baseline="0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lvl="2">
              <a:buFont typeface="+mj-lt"/>
              <a:buAutoNum type="romanLcPeriod"/>
            </a:pPr>
            <a:endParaRPr lang="en-US" b="0" i="0" u="none" strike="noStrike" baseline="0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46100" indent="-457200">
              <a:buAutoNum type="arabicPeriod"/>
            </a:pPr>
            <a:endParaRPr lang="en-US" sz="2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01743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4750</TotalTime>
  <Words>164</Words>
  <Application>Microsoft Office PowerPoint</Application>
  <PresentationFormat>Widescreen</PresentationFormat>
  <Paragraphs>19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Aptos</vt:lpstr>
      <vt:lpstr>Blank Presentation</vt:lpstr>
      <vt:lpstr>PowerPoint Presentation</vt:lpstr>
      <vt:lpstr>Agenda</vt:lpstr>
      <vt:lpstr>Faculty Senate Report</vt:lpstr>
      <vt:lpstr>Next IFM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Easton, Lisa C</dc:creator>
  <cp:lastModifiedBy>Zarzycki, Andrzej</cp:lastModifiedBy>
  <cp:revision>255</cp:revision>
  <cp:lastPrinted>2023-09-18T13:43:52Z</cp:lastPrinted>
  <dcterms:modified xsi:type="dcterms:W3CDTF">2024-12-04T18:29:17Z</dcterms:modified>
</cp:coreProperties>
</file>