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7010400" cy="9296400"/>
  <p:embeddedFontLst>
    <p:embeddedFont>
      <p:font typeface="Bell MT" panose="02020503060305020303" pitchFamily="18" charset="0"/>
      <p:regular r:id="rId28"/>
      <p:bold r:id="rId29"/>
      <p:italic r:id="rId30"/>
      <p:boldItalic r:id="rId31"/>
    </p:embeddedFon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Oz+IJ17SLfB9Wb964Na2O/Cgo0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10: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6: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p6: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4" name="Google Shape;204;p9: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df6322ee0e_0_0: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5" name="Google Shape;215;g2df6322ee0e_0_0:notes"/>
          <p:cNvSpPr>
            <a:spLocks noGrp="1" noRot="1" noChangeAspect="1"/>
          </p:cNvSpPr>
          <p:nvPr>
            <p:ph type="sldImg" idx="2"/>
          </p:nvPr>
        </p:nvSpPr>
        <p:spPr>
          <a:xfrm>
            <a:off x="1168625" y="697225"/>
            <a:ext cx="4673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8: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p8: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8" name="Google Shape;238;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c3362fe504_0_0: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9" name="Google Shape;249;g2c3362fe504_0_0:notes"/>
          <p:cNvSpPr>
            <a:spLocks noGrp="1" noRot="1" noChangeAspect="1"/>
          </p:cNvSpPr>
          <p:nvPr>
            <p:ph type="sldImg" idx="2"/>
          </p:nvPr>
        </p:nvSpPr>
        <p:spPr>
          <a:xfrm>
            <a:off x="1168625" y="697225"/>
            <a:ext cx="4673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d22bbd2b6e_0_0: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0" name="Google Shape;260;g2d22bbd2b6e_0_0:notes"/>
          <p:cNvSpPr>
            <a:spLocks noGrp="1" noRot="1" noChangeAspect="1"/>
          </p:cNvSpPr>
          <p:nvPr>
            <p:ph type="sldImg" idx="2"/>
          </p:nvPr>
        </p:nvSpPr>
        <p:spPr>
          <a:xfrm>
            <a:off x="1168625" y="697225"/>
            <a:ext cx="4673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c3362fe504_0_18: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7" name="Google Shape;277;g2c3362fe504_0_18:notes"/>
          <p:cNvSpPr>
            <a:spLocks noGrp="1" noRot="1" noChangeAspect="1"/>
          </p:cNvSpPr>
          <p:nvPr>
            <p:ph type="sldImg" idx="2"/>
          </p:nvPr>
        </p:nvSpPr>
        <p:spPr>
          <a:xfrm>
            <a:off x="1168625" y="697225"/>
            <a:ext cx="4673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3: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8" name="Google Shape;288;p13: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2: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ff37e00f50_0_0: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0" name="Google Shape;300;g1ff37e00f50_0_0:notes"/>
          <p:cNvSpPr>
            <a:spLocks noGrp="1" noRot="1" noChangeAspect="1"/>
          </p:cNvSpPr>
          <p:nvPr>
            <p:ph type="sldImg" idx="2"/>
          </p:nvPr>
        </p:nvSpPr>
        <p:spPr>
          <a:xfrm>
            <a:off x="1168625" y="697225"/>
            <a:ext cx="4673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e249d2f49e_0_6: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g2e249d2f49e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4: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9" name="Google Shape;329;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7: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0" name="Google Shape;340;p17: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6: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2" name="Google Shape;372;p16: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8: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7" name="Google Shape;387;p18: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3: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cdaa1d8379_0_2:notes"/>
          <p:cNvSpPr>
            <a:spLocks noGrp="1" noRot="1" noChangeAspect="1"/>
          </p:cNvSpPr>
          <p:nvPr>
            <p:ph type="sldImg" idx="2"/>
          </p:nvPr>
        </p:nvSpPr>
        <p:spPr>
          <a:xfrm>
            <a:off x="1168625" y="697225"/>
            <a:ext cx="4673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cdaa1d8379_0_2: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3" name="Google Shape;123;p5: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c3362fe504_0_9: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g2c3362fe504_0_9:notes"/>
          <p:cNvSpPr>
            <a:spLocks noGrp="1" noRot="1" noChangeAspect="1"/>
          </p:cNvSpPr>
          <p:nvPr>
            <p:ph type="sldImg" idx="2"/>
          </p:nvPr>
        </p:nvSpPr>
        <p:spPr>
          <a:xfrm>
            <a:off x="1168625" y="697225"/>
            <a:ext cx="4673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4: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5:notes"/>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15:notes"/>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e249d2f49e_0_25:notes"/>
          <p:cNvSpPr txBox="1">
            <a:spLocks noGrp="1"/>
          </p:cNvSpPr>
          <p:nvPr>
            <p:ph type="body" idx="1"/>
          </p:nvPr>
        </p:nvSpPr>
        <p:spPr>
          <a:xfrm>
            <a:off x="701025" y="4415775"/>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9" name="Google Shape;169;g2e249d2f49e_0_25:notes"/>
          <p:cNvSpPr>
            <a:spLocks noGrp="1" noRot="1" noChangeAspect="1"/>
          </p:cNvSpPr>
          <p:nvPr>
            <p:ph type="sldImg" idx="2"/>
          </p:nvPr>
        </p:nvSpPr>
        <p:spPr>
          <a:xfrm>
            <a:off x="1168625" y="697225"/>
            <a:ext cx="4673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8"/>
          <p:cNvSpPr>
            <a:spLocks noGrp="1"/>
          </p:cNvSpPr>
          <p:nvPr>
            <p:ph type="pic" idx="2"/>
          </p:nvPr>
        </p:nvSpPr>
        <p:spPr>
          <a:xfrm>
            <a:off x="5183188" y="987425"/>
            <a:ext cx="6172200" cy="4873625"/>
          </a:xfrm>
          <a:prstGeom prst="rect">
            <a:avLst/>
          </a:prstGeom>
          <a:noFill/>
          <a:ln>
            <a:noFill/>
          </a:ln>
        </p:spPr>
      </p:sp>
      <p:sp>
        <p:nvSpPr>
          <p:cNvPr id="64" name="Google Shape;64;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mailto:parmelee@njit.edu" TargetMode="External"/><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mailto:jpa46@njit.edu" TargetMode="External"/><Relationship Id="rId7"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9.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hyperlink" Target="mailto:ttenreiro@hillsidek12.ne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cgayed@ridgewood.k12.nj.us" TargetMode="External"/><Relationship Id="rId11" Type="http://schemas.openxmlformats.org/officeDocument/2006/relationships/image" Target="../media/image24.png"/><Relationship Id="rId5" Type="http://schemas.openxmlformats.org/officeDocument/2006/relationships/hyperlink" Target="mailto:sicampos@nps.k12.nj.us" TargetMode="External"/><Relationship Id="rId10" Type="http://schemas.openxmlformats.org/officeDocument/2006/relationships/image" Target="../media/image23.jpg"/><Relationship Id="rId4" Type="http://schemas.openxmlformats.org/officeDocument/2006/relationships/image" Target="../media/image8.png"/><Relationship Id="rId9"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mailto:G2ado@nps.k12.nj.us" TargetMode="External"/><Relationship Id="rId5" Type="http://schemas.openxmlformats.org/officeDocument/2006/relationships/hyperlink" Target="mailto:D1kelly@nps.k12.nj.us" TargetMode="External"/><Relationship Id="rId4" Type="http://schemas.openxmlformats.org/officeDocument/2006/relationships/image" Target="../media/image8.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8.png"/><Relationship Id="rId7" Type="http://schemas.openxmlformats.org/officeDocument/2006/relationships/hyperlink" Target="mailto:weller@njit.ed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njit.edu/precollege/teacher-prep-program-forensic-science" TargetMode="External"/><Relationship Id="rId5" Type="http://schemas.openxmlformats.org/officeDocument/2006/relationships/image" Target="../media/image9.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hyperlink" Target="https://www.njit.edu/precollege/teacher-prep-program-forensic-science" TargetMode="External"/><Relationship Id="rId3" Type="http://schemas.openxmlformats.org/officeDocument/2006/relationships/image" Target="../media/image8.png"/><Relationship Id="rId7" Type="http://schemas.openxmlformats.org/officeDocument/2006/relationships/hyperlink" Target="https://www.njit.edu/precollege/" TargetMode="External"/><Relationship Id="rId12"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sla.njit.edu/news/njit-announces-new-jerseys-first-undergraduate-forensic-science-program" TargetMode="External"/><Relationship Id="rId11" Type="http://schemas.openxmlformats.org/officeDocument/2006/relationships/image" Target="../media/image43.jpg"/><Relationship Id="rId5" Type="http://schemas.openxmlformats.org/officeDocument/2006/relationships/hyperlink" Target="https://www.njit.edu/" TargetMode="External"/><Relationship Id="rId10"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hyperlink" Target="mailto:joshua.newkold@avantorsciences.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forms.gle/HwAa5LU2hbixhVzK8" TargetMode="External"/><Relationship Id="rId5" Type="http://schemas.openxmlformats.org/officeDocument/2006/relationships/image" Target="../media/image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mailto:Jacqueline.l.cusack@njit.edu" TargetMode="External"/><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mailto:David.r.fisher@njit.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weller@njit.edu" TargetMode="External"/><Relationship Id="rId5" Type="http://schemas.openxmlformats.org/officeDocument/2006/relationships/image" Target="../media/image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1203888" y="2846605"/>
            <a:ext cx="9784200" cy="3786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latin typeface="Calibri"/>
                <a:ea typeface="Calibri"/>
                <a:cs typeface="Calibri"/>
                <a:sym typeface="Calibri"/>
              </a:rPr>
              <a:t>New Jersey Forensic Science Education Conference</a:t>
            </a:r>
            <a:endParaRPr sz="1400" b="0" i="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latin typeface="Calibri"/>
                <a:ea typeface="Calibri"/>
                <a:cs typeface="Calibri"/>
                <a:sym typeface="Calibri"/>
              </a:rPr>
              <a:t>June </a:t>
            </a:r>
            <a:r>
              <a:rPr lang="en-US" sz="3600" b="1">
                <a:latin typeface="Calibri"/>
                <a:ea typeface="Calibri"/>
                <a:cs typeface="Calibri"/>
                <a:sym typeface="Calibri"/>
              </a:rPr>
              <a:t>24-26</a:t>
            </a:r>
            <a:r>
              <a:rPr lang="en-US" sz="3600" b="1" i="0" u="none" strike="noStrike" cap="none">
                <a:latin typeface="Calibri"/>
                <a:ea typeface="Calibri"/>
                <a:cs typeface="Calibri"/>
                <a:sym typeface="Calibri"/>
              </a:rPr>
              <a:t>, 202</a:t>
            </a:r>
            <a:r>
              <a:rPr lang="en-US" sz="3600" b="1">
                <a:latin typeface="Calibri"/>
                <a:ea typeface="Calibri"/>
                <a:cs typeface="Calibri"/>
                <a:sym typeface="Calibri"/>
              </a:rPr>
              <a:t>4</a:t>
            </a:r>
            <a:endParaRPr sz="1400" b="0" i="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4400" b="1" i="0" u="none" strike="noStrike" cap="none">
              <a:solidFill>
                <a:srgbClr val="C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400"/>
              <a:buFont typeface="Arial"/>
              <a:buNone/>
            </a:pPr>
            <a:endParaRPr sz="4400" b="1" i="0" u="none" strike="noStrike" cap="none">
              <a:solidFill>
                <a:srgbClr val="C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400"/>
              <a:buFont typeface="Arial"/>
              <a:buNone/>
            </a:pPr>
            <a:endParaRPr sz="4400" b="1" i="0" u="none" strike="noStrike" cap="none">
              <a:solidFill>
                <a:srgbClr val="C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NJIT Campus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Newark, NJ</a:t>
            </a:r>
            <a:endParaRPr sz="1400" b="0" i="0" u="none" strike="noStrike" cap="none">
              <a:solidFill>
                <a:schemeClr val="dk1"/>
              </a:solidFill>
              <a:latin typeface="Arial"/>
              <a:ea typeface="Arial"/>
              <a:cs typeface="Arial"/>
              <a:sym typeface="Arial"/>
            </a:endParaRPr>
          </a:p>
        </p:txBody>
      </p:sp>
      <p:pic>
        <p:nvPicPr>
          <p:cNvPr id="85" name="Google Shape;85;p1"/>
          <p:cNvPicPr preferRelativeResize="0"/>
          <p:nvPr/>
        </p:nvPicPr>
        <p:blipFill rotWithShape="1">
          <a:blip r:embed="rId3">
            <a:alphaModFix/>
          </a:blip>
          <a:srcRect/>
          <a:stretch/>
        </p:blipFill>
        <p:spPr>
          <a:xfrm>
            <a:off x="4933875" y="4033850"/>
            <a:ext cx="2324225" cy="1941325"/>
          </a:xfrm>
          <a:prstGeom prst="rect">
            <a:avLst/>
          </a:prstGeom>
          <a:noFill/>
          <a:ln>
            <a:noFill/>
          </a:ln>
        </p:spPr>
      </p:pic>
      <p:pic>
        <p:nvPicPr>
          <p:cNvPr id="86" name="Google Shape;86;p1"/>
          <p:cNvPicPr preferRelativeResize="0"/>
          <p:nvPr/>
        </p:nvPicPr>
        <p:blipFill rotWithShape="1">
          <a:blip r:embed="rId4">
            <a:alphaModFix/>
          </a:blip>
          <a:srcRect/>
          <a:stretch/>
        </p:blipFill>
        <p:spPr>
          <a:xfrm>
            <a:off x="2015213" y="230426"/>
            <a:ext cx="8161550" cy="2616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0"/>
          <p:cNvSpPr txBox="1"/>
          <p:nvPr/>
        </p:nvSpPr>
        <p:spPr>
          <a:xfrm>
            <a:off x="3474527" y="621186"/>
            <a:ext cx="7187700" cy="1754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2000"/>
              <a:buFont typeface="Arial"/>
              <a:buNone/>
            </a:pPr>
            <a:r>
              <a:rPr lang="en-US" sz="2000" b="1">
                <a:solidFill>
                  <a:schemeClr val="dk1"/>
                </a:solidFill>
                <a:latin typeface="Times New Roman"/>
                <a:ea typeface="Times New Roman"/>
                <a:cs typeface="Times New Roman"/>
                <a:sym typeface="Times New Roman"/>
              </a:rPr>
              <a:t>Greetings and Keynote Introduction</a:t>
            </a:r>
            <a:endParaRPr>
              <a:solidFill>
                <a:schemeClr val="dk1"/>
              </a:solidFill>
            </a:endParaRPr>
          </a:p>
          <a:p>
            <a:pPr marL="0" lvl="0" indent="0" algn="ctr" rtl="0">
              <a:spcBef>
                <a:spcPts val="0"/>
              </a:spcBef>
              <a:spcAft>
                <a:spcPts val="0"/>
              </a:spcAft>
              <a:buClr>
                <a:schemeClr val="dk1"/>
              </a:buClr>
              <a:buSzPts val="1400"/>
              <a:buFont typeface="Arial"/>
              <a:buNone/>
            </a:pPr>
            <a:r>
              <a:rPr lang="en-US" b="1">
                <a:solidFill>
                  <a:schemeClr val="dk1"/>
                </a:solidFill>
                <a:latin typeface="Calibri"/>
                <a:ea typeface="Calibri"/>
                <a:cs typeface="Calibri"/>
                <a:sym typeface="Calibri"/>
              </a:rPr>
              <a:t> Monday, June 24</a:t>
            </a:r>
            <a:r>
              <a:rPr lang="en-US" b="1" baseline="30000">
                <a:solidFill>
                  <a:schemeClr val="dk1"/>
                </a:solidFill>
                <a:latin typeface="Calibri"/>
                <a:ea typeface="Calibri"/>
                <a:cs typeface="Calibri"/>
                <a:sym typeface="Calibri"/>
              </a:rPr>
              <a:t>th</a:t>
            </a:r>
            <a:r>
              <a:rPr lang="en-US" b="1">
                <a:solidFill>
                  <a:schemeClr val="dk1"/>
                </a:solidFill>
                <a:latin typeface="Calibri"/>
                <a:ea typeface="Calibri"/>
                <a:cs typeface="Calibri"/>
                <a:sym typeface="Calibri"/>
              </a:rPr>
              <a:t> </a:t>
            </a:r>
            <a:endParaRPr>
              <a:solidFill>
                <a:schemeClr val="dk1"/>
              </a:solidFill>
            </a:endParaRPr>
          </a:p>
          <a:p>
            <a:pPr marL="0" marR="0" lvl="0" indent="0" algn="ctr" rtl="0">
              <a:lnSpc>
                <a:spcPct val="100000"/>
              </a:lnSpc>
              <a:spcBef>
                <a:spcPts val="0"/>
              </a:spcBef>
              <a:spcAft>
                <a:spcPts val="0"/>
              </a:spcAft>
              <a:buClr>
                <a:srgbClr val="000000"/>
              </a:buClr>
              <a:buSzPts val="1800"/>
              <a:buFont typeface="Arial"/>
              <a:buNone/>
            </a:pPr>
            <a:endParaRPr sz="18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2000" b="1">
                <a:solidFill>
                  <a:schemeClr val="dk1"/>
                </a:solidFill>
                <a:latin typeface="Calibri"/>
                <a:ea typeface="Calibri"/>
                <a:cs typeface="Calibri"/>
                <a:sym typeface="Calibri"/>
              </a:rPr>
              <a:t>Dr. </a:t>
            </a:r>
            <a:r>
              <a:rPr lang="en-US" sz="2000" b="1" i="0" u="none" strike="noStrike" cap="none">
                <a:solidFill>
                  <a:schemeClr val="dk1"/>
                </a:solidFill>
                <a:latin typeface="Calibri"/>
                <a:ea typeface="Calibri"/>
                <a:cs typeface="Calibri"/>
                <a:sym typeface="Calibri"/>
              </a:rPr>
              <a:t>Laurent Simon</a:t>
            </a:r>
            <a:endParaRPr sz="20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NJIT Vice Provost for Undergraduate Studies, </a:t>
            </a:r>
            <a:r>
              <a:rPr lang="en-US" sz="1800" b="1">
                <a:solidFill>
                  <a:schemeClr val="dk1"/>
                </a:solidFill>
                <a:latin typeface="Calibri"/>
                <a:ea typeface="Calibri"/>
                <a:cs typeface="Calibri"/>
                <a:sym typeface="Calibri"/>
              </a:rPr>
              <a:t>Professor of Chemical Engineering</a:t>
            </a:r>
            <a:endParaRPr sz="1000" b="0" i="0" u="none" strike="noStrike" cap="none">
              <a:solidFill>
                <a:schemeClr val="dk1"/>
              </a:solidFill>
              <a:latin typeface="Calibri"/>
              <a:ea typeface="Calibri"/>
              <a:cs typeface="Calibri"/>
              <a:sym typeface="Calibri"/>
            </a:endParaRPr>
          </a:p>
        </p:txBody>
      </p:sp>
      <p:pic>
        <p:nvPicPr>
          <p:cNvPr id="185" name="Google Shape;185;p10"/>
          <p:cNvPicPr preferRelativeResize="0"/>
          <p:nvPr/>
        </p:nvPicPr>
        <p:blipFill rotWithShape="1">
          <a:blip r:embed="rId3">
            <a:alphaModFix/>
          </a:blip>
          <a:srcRect/>
          <a:stretch/>
        </p:blipFill>
        <p:spPr>
          <a:xfrm>
            <a:off x="506552" y="2904239"/>
            <a:ext cx="2194560" cy="2194560"/>
          </a:xfrm>
          <a:prstGeom prst="rect">
            <a:avLst/>
          </a:prstGeom>
          <a:noFill/>
          <a:ln w="9525" cap="flat" cmpd="sng">
            <a:solidFill>
              <a:srgbClr val="C00000"/>
            </a:solidFill>
            <a:prstDash val="solid"/>
            <a:round/>
            <a:headEnd type="none" w="sm" len="sm"/>
            <a:tailEnd type="none" w="sm" len="sm"/>
          </a:ln>
        </p:spPr>
      </p:pic>
      <p:pic>
        <p:nvPicPr>
          <p:cNvPr id="186" name="Google Shape;186;p10"/>
          <p:cNvPicPr preferRelativeResize="0"/>
          <p:nvPr/>
        </p:nvPicPr>
        <p:blipFill rotWithShape="1">
          <a:blip r:embed="rId4">
            <a:alphaModFix/>
          </a:blip>
          <a:srcRect/>
          <a:stretch/>
        </p:blipFill>
        <p:spPr>
          <a:xfrm>
            <a:off x="0" y="0"/>
            <a:ext cx="2865368" cy="969348"/>
          </a:xfrm>
          <a:prstGeom prst="rect">
            <a:avLst/>
          </a:prstGeom>
          <a:noFill/>
          <a:ln>
            <a:noFill/>
          </a:ln>
        </p:spPr>
      </p:pic>
      <p:pic>
        <p:nvPicPr>
          <p:cNvPr id="187" name="Google Shape;187;p10"/>
          <p:cNvPicPr preferRelativeResize="0"/>
          <p:nvPr/>
        </p:nvPicPr>
        <p:blipFill rotWithShape="1">
          <a:blip r:embed="rId5">
            <a:alphaModFix/>
          </a:blip>
          <a:srcRect/>
          <a:stretch/>
        </p:blipFill>
        <p:spPr>
          <a:xfrm>
            <a:off x="11030321" y="0"/>
            <a:ext cx="1161679" cy="969348"/>
          </a:xfrm>
          <a:prstGeom prst="rect">
            <a:avLst/>
          </a:prstGeom>
          <a:noFill/>
          <a:ln>
            <a:noFill/>
          </a:ln>
        </p:spPr>
      </p:pic>
      <p:pic>
        <p:nvPicPr>
          <p:cNvPr id="188" name="Google Shape;188;p10"/>
          <p:cNvPicPr preferRelativeResize="0"/>
          <p:nvPr/>
        </p:nvPicPr>
        <p:blipFill rotWithShape="1">
          <a:blip r:embed="rId6">
            <a:alphaModFix/>
          </a:blip>
          <a:srcRect/>
          <a:stretch/>
        </p:blipFill>
        <p:spPr>
          <a:xfrm>
            <a:off x="4479891" y="137171"/>
            <a:ext cx="6791533" cy="493819"/>
          </a:xfrm>
          <a:prstGeom prst="rect">
            <a:avLst/>
          </a:prstGeom>
          <a:noFill/>
          <a:ln>
            <a:noFill/>
          </a:ln>
        </p:spPr>
      </p:pic>
      <p:sp>
        <p:nvSpPr>
          <p:cNvPr id="189" name="Google Shape;189;p10"/>
          <p:cNvSpPr txBox="1"/>
          <p:nvPr/>
        </p:nvSpPr>
        <p:spPr>
          <a:xfrm>
            <a:off x="3068910" y="1845379"/>
            <a:ext cx="7998900" cy="4756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Dr. Laurent Simon earned a Ph.D. in Chemical Engineering from Colorado State University in 2001 and joined the New Jersey Institute of Technology in the fall 2001. He acted as the Associate Director of the Pharmaceutical Engineering Program</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from December 2006 to January 2013. Dr. Simon is the author of sixty-four research articles, two textbooks, seven book chapters, and has made more than sixty presentations. He is also a member of the American Institute of Chemical Engineers</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and a reviewer for the American Mathematical Society.</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In honor of his commitment to student success, Dr. Simon has received the Excellence in Teaching Award, Master Teacher Designation, Newark College of Engineering Saul K. Fenster Innovation in Engineering Education Award, and a Distinguished Teaching Award from the American Society of Engineering Education (ASEE). His research and teaching interests have included modeling, analyzing and controlling drug-delivery systems and absorption of chemical warfare agents. He is also a co-inventor of a drug-delivery device created to help with general patient compliance and to aid those with chronic conditions.</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As the Vice Provost for Undergraduate Studies, Dr Simon is responsible for developing procedures to assist undergraduates from their first days on campus through graduation. These efforts include offering advising and tutoring that are beneficial to</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their needs and aspirations, and assuring that other essential resources are available to support their academic progress.</a:t>
            </a:r>
            <a:endParaRPr sz="1400" b="0" i="0" u="none" strike="noStrike" cap="none">
              <a:solidFill>
                <a:srgbClr val="000000"/>
              </a:solidFill>
              <a:latin typeface="Arial"/>
              <a:ea typeface="Arial"/>
              <a:cs typeface="Arial"/>
              <a:sym typeface="Arial"/>
            </a:endParaRPr>
          </a:p>
        </p:txBody>
      </p:sp>
      <p:sp>
        <p:nvSpPr>
          <p:cNvPr id="190" name="Google Shape;190;p10"/>
          <p:cNvSpPr txBox="1"/>
          <p:nvPr/>
        </p:nvSpPr>
        <p:spPr>
          <a:xfrm>
            <a:off x="10528182" y="251832"/>
            <a:ext cx="42783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10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6"/>
          <p:cNvSpPr txBox="1"/>
          <p:nvPr/>
        </p:nvSpPr>
        <p:spPr>
          <a:xfrm>
            <a:off x="3032459" y="666316"/>
            <a:ext cx="7411500" cy="178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Times New Roman"/>
                <a:ea typeface="Times New Roman"/>
                <a:cs typeface="Times New Roman"/>
                <a:sym typeface="Times New Roman"/>
              </a:rPr>
              <a:t>K</a:t>
            </a:r>
            <a:r>
              <a:rPr lang="en-US" sz="2000" b="1" i="0" u="none" strike="noStrike" cap="none">
                <a:solidFill>
                  <a:schemeClr val="dk1"/>
                </a:solidFill>
                <a:latin typeface="Times New Roman"/>
                <a:ea typeface="Times New Roman"/>
                <a:cs typeface="Times New Roman"/>
                <a:sym typeface="Times New Roman"/>
              </a:rPr>
              <a:t>eynote Speaker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Monday, June 2</a:t>
            </a:r>
            <a:r>
              <a:rPr lang="en-US" b="1">
                <a:solidFill>
                  <a:schemeClr val="dk1"/>
                </a:solidFill>
                <a:latin typeface="Calibri"/>
                <a:ea typeface="Calibri"/>
                <a:cs typeface="Calibri"/>
                <a:sym typeface="Calibri"/>
              </a:rPr>
              <a:t>4</a:t>
            </a:r>
            <a:r>
              <a:rPr lang="en-US" sz="1400" b="1" i="0" u="none" strike="noStrike" cap="none" baseline="30000">
                <a:solidFill>
                  <a:schemeClr val="dk1"/>
                </a:solidFill>
                <a:latin typeface="Calibri"/>
                <a:ea typeface="Calibri"/>
                <a:cs typeface="Calibri"/>
                <a:sym typeface="Calibri"/>
              </a:rPr>
              <a:t>th</a:t>
            </a:r>
            <a:r>
              <a:rPr lang="en-US" sz="1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2000" b="1">
                <a:solidFill>
                  <a:schemeClr val="dk1"/>
                </a:solidFill>
                <a:latin typeface="Calibri"/>
                <a:ea typeface="Calibri"/>
                <a:cs typeface="Calibri"/>
                <a:sym typeface="Calibri"/>
              </a:rPr>
              <a:t>Sarah Chu</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a:solidFill>
                  <a:srgbClr val="3F4753"/>
                </a:solidFill>
                <a:highlight>
                  <a:srgbClr val="FFFFFF"/>
                </a:highlight>
                <a:latin typeface="Calibri"/>
                <a:ea typeface="Calibri"/>
                <a:cs typeface="Calibri"/>
                <a:sym typeface="Calibri"/>
              </a:rPr>
              <a:t>Director of Policy &amp; Reform at Perlmutter Center for Legal Justice</a:t>
            </a:r>
            <a:endParaRPr sz="1800" b="1">
              <a:solidFill>
                <a:srgbClr val="3F4753"/>
              </a:solidFill>
              <a:highlight>
                <a:srgbClr val="FFFFFF"/>
              </a:highlight>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a:solidFill>
                  <a:srgbClr val="3F4753"/>
                </a:solidFill>
                <a:highlight>
                  <a:srgbClr val="FFFFFF"/>
                </a:highlight>
                <a:latin typeface="Calibri"/>
                <a:ea typeface="Calibri"/>
                <a:cs typeface="Calibri"/>
                <a:sym typeface="Calibri"/>
              </a:rPr>
              <a:t>Benjamin N. Cardoza Law School, Yeshiva University</a:t>
            </a:r>
            <a:endParaRPr sz="1800" b="0" i="0" u="none" strike="noStrike" cap="none">
              <a:solidFill>
                <a:schemeClr val="dk1"/>
              </a:solidFill>
              <a:latin typeface="Calibri"/>
              <a:ea typeface="Calibri"/>
              <a:cs typeface="Calibri"/>
              <a:sym typeface="Calibri"/>
            </a:endParaRPr>
          </a:p>
        </p:txBody>
      </p:sp>
      <p:sp>
        <p:nvSpPr>
          <p:cNvPr id="196" name="Google Shape;196;p6"/>
          <p:cNvSpPr txBox="1"/>
          <p:nvPr/>
        </p:nvSpPr>
        <p:spPr>
          <a:xfrm>
            <a:off x="3165225" y="2797525"/>
            <a:ext cx="7278600" cy="2693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300">
                <a:solidFill>
                  <a:srgbClr val="3F4753"/>
                </a:solidFill>
                <a:highlight>
                  <a:srgbClr val="FBFCFE"/>
                </a:highlight>
                <a:latin typeface="Calibri"/>
                <a:ea typeface="Calibri"/>
                <a:cs typeface="Calibri"/>
                <a:sym typeface="Calibri"/>
              </a:rPr>
              <a:t>As the director of policy and reform, Sarah leads the Perlmutter Center for Legal Justice's (PCLJ) forensic science policy initiatives. She served on the Scientific Inquiry and Research Subcommittee of the National Commission on Forensic Science and was the 2021 recipient of the Legal Aid Society’s Magnus Mukoro Award for Integrity in Forensic Science. </a:t>
            </a:r>
            <a:endParaRPr sz="1300">
              <a:solidFill>
                <a:srgbClr val="3F4753"/>
              </a:solidFill>
              <a:highlight>
                <a:srgbClr val="FBFCFE"/>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300">
              <a:solidFill>
                <a:srgbClr val="3F4753"/>
              </a:solidFill>
              <a:highlight>
                <a:srgbClr val="FBFCFE"/>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300">
                <a:solidFill>
                  <a:srgbClr val="3F4753"/>
                </a:solidFill>
                <a:highlight>
                  <a:srgbClr val="FBFCFE"/>
                </a:highlight>
                <a:latin typeface="Calibri"/>
                <a:ea typeface="Calibri"/>
                <a:cs typeface="Calibri"/>
                <a:sym typeface="Calibri"/>
              </a:rPr>
              <a:t>Prior to joining PCLJ, Sarah led the Innocence Project's policy portfolio on forensic science, forensic medicine, and police investigative technologies for 15 years. </a:t>
            </a:r>
            <a:endParaRPr sz="1300">
              <a:solidFill>
                <a:srgbClr val="3F4753"/>
              </a:solidFill>
              <a:highlight>
                <a:srgbClr val="FBFCFE"/>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300">
              <a:solidFill>
                <a:srgbClr val="3F4753"/>
              </a:solidFill>
              <a:highlight>
                <a:srgbClr val="FBFCFE"/>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300">
                <a:solidFill>
                  <a:srgbClr val="3F4753"/>
                </a:solidFill>
                <a:highlight>
                  <a:srgbClr val="FBFCFE"/>
                </a:highlight>
                <a:latin typeface="Calibri"/>
                <a:ea typeface="Calibri"/>
                <a:cs typeface="Calibri"/>
                <a:sym typeface="Calibri"/>
              </a:rPr>
              <a:t>A graduate of the University of California, San Diego, Sarah holds bachelor degrees in Biochemistry/Cell Biology, Communication, and a Masters in Biology. She also holds a Masters in Epidemiology from Stanford University and completed her doctorate in Criminal Justice at John Jay College of Criminal Justice/CUNY Graduate Center. Sarah is a member of the 2023-2024 class of the Harvard Medical School Center for Bioethics Fellowship Program.</a:t>
            </a:r>
            <a:endParaRPr sz="1300" i="0" u="none" strike="noStrike" cap="none">
              <a:solidFill>
                <a:schemeClr val="dk1"/>
              </a:solidFill>
              <a:latin typeface="Calibri"/>
              <a:ea typeface="Calibri"/>
              <a:cs typeface="Calibri"/>
              <a:sym typeface="Calibri"/>
            </a:endParaRPr>
          </a:p>
        </p:txBody>
      </p:sp>
      <p:pic>
        <p:nvPicPr>
          <p:cNvPr id="197" name="Google Shape;197;p6"/>
          <p:cNvPicPr preferRelativeResize="0"/>
          <p:nvPr/>
        </p:nvPicPr>
        <p:blipFill rotWithShape="1">
          <a:blip r:embed="rId3">
            <a:alphaModFix/>
          </a:blip>
          <a:srcRect/>
          <a:stretch/>
        </p:blipFill>
        <p:spPr>
          <a:xfrm>
            <a:off x="0" y="-60649"/>
            <a:ext cx="2865368" cy="969348"/>
          </a:xfrm>
          <a:prstGeom prst="rect">
            <a:avLst/>
          </a:prstGeom>
          <a:noFill/>
          <a:ln>
            <a:noFill/>
          </a:ln>
        </p:spPr>
      </p:pic>
      <p:pic>
        <p:nvPicPr>
          <p:cNvPr id="198" name="Google Shape;198;p6"/>
          <p:cNvPicPr preferRelativeResize="0"/>
          <p:nvPr/>
        </p:nvPicPr>
        <p:blipFill rotWithShape="1">
          <a:blip r:embed="rId4">
            <a:alphaModFix/>
          </a:blip>
          <a:srcRect/>
          <a:stretch/>
        </p:blipFill>
        <p:spPr>
          <a:xfrm>
            <a:off x="11072268" y="-25647"/>
            <a:ext cx="1119732" cy="934346"/>
          </a:xfrm>
          <a:prstGeom prst="rect">
            <a:avLst/>
          </a:prstGeom>
          <a:noFill/>
          <a:ln>
            <a:noFill/>
          </a:ln>
        </p:spPr>
      </p:pic>
      <p:pic>
        <p:nvPicPr>
          <p:cNvPr id="199" name="Google Shape;199;p6"/>
          <p:cNvPicPr preferRelativeResize="0"/>
          <p:nvPr/>
        </p:nvPicPr>
        <p:blipFill rotWithShape="1">
          <a:blip r:embed="rId5">
            <a:alphaModFix/>
          </a:blip>
          <a:srcRect/>
          <a:stretch/>
        </p:blipFill>
        <p:spPr>
          <a:xfrm>
            <a:off x="4166968" y="111524"/>
            <a:ext cx="6791533" cy="493819"/>
          </a:xfrm>
          <a:prstGeom prst="rect">
            <a:avLst/>
          </a:prstGeom>
          <a:noFill/>
          <a:ln>
            <a:noFill/>
          </a:ln>
        </p:spPr>
      </p:pic>
      <p:sp>
        <p:nvSpPr>
          <p:cNvPr id="200" name="Google Shape;200;p6"/>
          <p:cNvSpPr txBox="1"/>
          <p:nvPr/>
        </p:nvSpPr>
        <p:spPr>
          <a:xfrm>
            <a:off x="10443825" y="251825"/>
            <a:ext cx="51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11</a:t>
            </a:r>
            <a:endParaRPr sz="1400" b="0" i="0" u="none" strike="noStrike" cap="none">
              <a:solidFill>
                <a:srgbClr val="000000"/>
              </a:solidFill>
              <a:latin typeface="Arial"/>
              <a:ea typeface="Arial"/>
              <a:cs typeface="Arial"/>
              <a:sym typeface="Arial"/>
            </a:endParaRPr>
          </a:p>
        </p:txBody>
      </p:sp>
      <p:pic>
        <p:nvPicPr>
          <p:cNvPr id="201" name="Google Shape;201;p6"/>
          <p:cNvPicPr preferRelativeResize="0"/>
          <p:nvPr/>
        </p:nvPicPr>
        <p:blipFill>
          <a:blip r:embed="rId6">
            <a:alphaModFix/>
          </a:blip>
          <a:stretch>
            <a:fillRect/>
          </a:stretch>
        </p:blipFill>
        <p:spPr>
          <a:xfrm>
            <a:off x="597375" y="2992675"/>
            <a:ext cx="2069700" cy="2069700"/>
          </a:xfrm>
          <a:prstGeom prst="rect">
            <a:avLst/>
          </a:prstGeom>
          <a:noFill/>
          <a:ln w="9525" cap="flat" cmpd="sng">
            <a:solidFill>
              <a:srgbClr val="A61C00"/>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9"/>
          <p:cNvSpPr txBox="1"/>
          <p:nvPr/>
        </p:nvSpPr>
        <p:spPr>
          <a:xfrm>
            <a:off x="3272589" y="876042"/>
            <a:ext cx="7589700" cy="426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1" i="0" u="none" strike="noStrike" cap="none">
                <a:solidFill>
                  <a:schemeClr val="dk1"/>
                </a:solidFill>
                <a:latin typeface="Calibri"/>
                <a:ea typeface="Calibri"/>
                <a:cs typeface="Calibri"/>
                <a:sym typeface="Calibri"/>
              </a:rPr>
              <a:t>Kevin Parmelee, Ph.D.</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Professor of Practice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NJIT Department of Chemistry and Environmental Science in the College of Science and Liberal Arts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3C78D8"/>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parmelee@njit.edu</a:t>
            </a:r>
            <a:r>
              <a:rPr lang="en-US" sz="1200" b="0" i="0" u="none" strike="noStrike" cap="none">
                <a:solidFill>
                  <a:srgbClr val="3C78D8"/>
                </a:solidFill>
                <a:latin typeface="Calibri"/>
                <a:ea typeface="Calibri"/>
                <a:cs typeface="Calibri"/>
                <a:sym typeface="Calibri"/>
              </a:rPr>
              <a:t> </a:t>
            </a:r>
            <a:endParaRPr sz="1800" b="0" i="0" u="none" strike="noStrike" cap="none">
              <a:solidFill>
                <a:srgbClr val="3C78D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chemeClr val="dk1"/>
                </a:solidFill>
                <a:latin typeface="Calibri"/>
                <a:ea typeface="Calibri"/>
                <a:cs typeface="Calibri"/>
                <a:sym typeface="Calibri"/>
              </a:rPr>
              <a:t>Before joining NJIT, Dr. Kevin Parmelee was a Detective in the Somerset County, New Jersey, Prosecutor’s Office Forensic Laboratory. Dr. Parmelee designed and implemented the Northeast Crime Scene Institute, which brings practitioners together from across the region for training and consultation.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3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chemeClr val="dk1"/>
                </a:solidFill>
                <a:latin typeface="Calibri"/>
                <a:ea typeface="Calibri"/>
                <a:cs typeface="Calibri"/>
                <a:sym typeface="Calibri"/>
              </a:rPr>
              <a:t>He has over 23 years of law enforcement experience that includes a variety of policing duties with a primary focus on crime scene investigation, shooting reconstruction, arson investigation, footwear analysis, forensic photography, and latent print analysis. As a police officer and forensic science topic expert, Dr. Parmelee has testified in municipal and superior court numerous times.</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3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chemeClr val="dk1"/>
                </a:solidFill>
                <a:latin typeface="Calibri"/>
                <a:ea typeface="Calibri"/>
                <a:cs typeface="Calibri"/>
                <a:sym typeface="Calibri"/>
              </a:rPr>
              <a:t>Dr. Parmelee’s formal education includes a B.S. from St Francis University, PA, an M.A. in Public Administration and Human Resources from the University of Phoenix, and a Ph.D. in Criminal Justice from Capella University.  He is certified as a Crime Scene Analyst (IAI), Certified Latent Print Analyst (IAI) and Forensic Photography (IAI). He is also trained in more advanced techniques related to operating in mass fatality scenes and CBRN-TIC related hazardous environments. He is also a former certified police instructor who routinely taught forensic topics to new law enforcement personnel.</a:t>
            </a:r>
            <a:endParaRPr sz="1500" b="0" i="0" u="none" strike="noStrike" cap="none">
              <a:solidFill>
                <a:srgbClr val="000000"/>
              </a:solidFill>
              <a:latin typeface="Arial"/>
              <a:ea typeface="Arial"/>
              <a:cs typeface="Arial"/>
              <a:sym typeface="Arial"/>
            </a:endParaRPr>
          </a:p>
        </p:txBody>
      </p:sp>
      <p:pic>
        <p:nvPicPr>
          <p:cNvPr id="207" name="Google Shape;207;p9"/>
          <p:cNvPicPr preferRelativeResize="0"/>
          <p:nvPr/>
        </p:nvPicPr>
        <p:blipFill rotWithShape="1">
          <a:blip r:embed="rId4">
            <a:alphaModFix/>
          </a:blip>
          <a:srcRect/>
          <a:stretch/>
        </p:blipFill>
        <p:spPr>
          <a:xfrm>
            <a:off x="670808" y="2568704"/>
            <a:ext cx="2194560" cy="2194560"/>
          </a:xfrm>
          <a:prstGeom prst="rect">
            <a:avLst/>
          </a:prstGeom>
          <a:noFill/>
          <a:ln w="9525" cap="flat" cmpd="sng">
            <a:solidFill>
              <a:srgbClr val="C00000"/>
            </a:solidFill>
            <a:prstDash val="solid"/>
            <a:round/>
            <a:headEnd type="none" w="sm" len="sm"/>
            <a:tailEnd type="none" w="sm" len="sm"/>
          </a:ln>
        </p:spPr>
      </p:pic>
      <p:sp>
        <p:nvSpPr>
          <p:cNvPr id="208" name="Google Shape;208;p9"/>
          <p:cNvSpPr txBox="1"/>
          <p:nvPr/>
        </p:nvSpPr>
        <p:spPr>
          <a:xfrm>
            <a:off x="3272600" y="5505072"/>
            <a:ext cx="7772400" cy="554100"/>
          </a:xfrm>
          <a:prstGeom prst="rect">
            <a:avLst/>
          </a:prstGeom>
          <a:solidFill>
            <a:srgbClr val="FFF2CC"/>
          </a:solid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000"/>
              <a:buFont typeface="Arial"/>
              <a:buNone/>
            </a:pPr>
            <a:r>
              <a:rPr lang="en-US" sz="1000" b="1">
                <a:solidFill>
                  <a:schemeClr val="dk1"/>
                </a:solidFill>
                <a:latin typeface="Bell MT"/>
                <a:ea typeface="Bell MT"/>
                <a:cs typeface="Bell MT"/>
                <a:sym typeface="Bell MT"/>
              </a:rPr>
              <a:t>DATE			TIME			LOCATION			SESSION</a:t>
            </a:r>
            <a:endParaRPr/>
          </a:p>
          <a:p>
            <a:pPr marL="0" lvl="0" indent="0" algn="l" rtl="0">
              <a:spcBef>
                <a:spcPts val="0"/>
              </a:spcBef>
              <a:spcAft>
                <a:spcPts val="0"/>
              </a:spcAft>
              <a:buClr>
                <a:srgbClr val="000000"/>
              </a:buClr>
              <a:buSzPts val="1000"/>
              <a:buFont typeface="Arial"/>
              <a:buNone/>
            </a:pPr>
            <a:r>
              <a:rPr lang="en-US" sz="1000">
                <a:solidFill>
                  <a:schemeClr val="dk1"/>
                </a:solidFill>
                <a:latin typeface="Bell MT"/>
                <a:ea typeface="Bell MT"/>
                <a:cs typeface="Bell MT"/>
                <a:sym typeface="Bell MT"/>
              </a:rPr>
              <a:t>Mon, 6.24.2024		1:30-3:00 pm		GITC 1401 XR Lab		Virtual Crime Scenes</a:t>
            </a:r>
            <a:endParaRPr/>
          </a:p>
          <a:p>
            <a:pPr marL="0" lvl="0" indent="0" algn="l" rtl="0">
              <a:spcBef>
                <a:spcPts val="0"/>
              </a:spcBef>
              <a:spcAft>
                <a:spcPts val="0"/>
              </a:spcAft>
              <a:buClr>
                <a:schemeClr val="dk1"/>
              </a:buClr>
              <a:buSzPts val="1000"/>
              <a:buFont typeface="Arial"/>
              <a:buNone/>
            </a:pPr>
            <a:r>
              <a:rPr lang="en-US" sz="1000">
                <a:solidFill>
                  <a:schemeClr val="dk1"/>
                </a:solidFill>
                <a:latin typeface="Bell MT"/>
                <a:ea typeface="Bell MT"/>
                <a:cs typeface="Bell MT"/>
                <a:sym typeface="Bell MT"/>
              </a:rPr>
              <a:t>Wed, 6.26.2024		10:10-11:50 am		Tiernan Hall 209			Shooting Reconstruction</a:t>
            </a:r>
            <a:endParaRPr sz="1800" b="0" i="0" u="none" strike="noStrike" cap="none">
              <a:solidFill>
                <a:schemeClr val="dk1"/>
              </a:solidFill>
              <a:latin typeface="Calibri"/>
              <a:ea typeface="Calibri"/>
              <a:cs typeface="Calibri"/>
              <a:sym typeface="Calibri"/>
            </a:endParaRPr>
          </a:p>
        </p:txBody>
      </p:sp>
      <p:pic>
        <p:nvPicPr>
          <p:cNvPr id="209" name="Google Shape;209;p9"/>
          <p:cNvPicPr preferRelativeResize="0"/>
          <p:nvPr/>
        </p:nvPicPr>
        <p:blipFill rotWithShape="1">
          <a:blip r:embed="rId5">
            <a:alphaModFix/>
          </a:blip>
          <a:srcRect/>
          <a:stretch/>
        </p:blipFill>
        <p:spPr>
          <a:xfrm>
            <a:off x="0" y="0"/>
            <a:ext cx="2865368" cy="969348"/>
          </a:xfrm>
          <a:prstGeom prst="rect">
            <a:avLst/>
          </a:prstGeom>
          <a:noFill/>
          <a:ln>
            <a:noFill/>
          </a:ln>
        </p:spPr>
      </p:pic>
      <p:pic>
        <p:nvPicPr>
          <p:cNvPr id="210" name="Google Shape;210;p9"/>
          <p:cNvPicPr preferRelativeResize="0"/>
          <p:nvPr/>
        </p:nvPicPr>
        <p:blipFill rotWithShape="1">
          <a:blip r:embed="rId6">
            <a:alphaModFix/>
          </a:blip>
          <a:srcRect/>
          <a:stretch/>
        </p:blipFill>
        <p:spPr>
          <a:xfrm>
            <a:off x="4479891" y="137171"/>
            <a:ext cx="6791533" cy="493819"/>
          </a:xfrm>
          <a:prstGeom prst="rect">
            <a:avLst/>
          </a:prstGeom>
          <a:noFill/>
          <a:ln>
            <a:noFill/>
          </a:ln>
        </p:spPr>
      </p:pic>
      <p:pic>
        <p:nvPicPr>
          <p:cNvPr id="211" name="Google Shape;211;p9"/>
          <p:cNvPicPr preferRelativeResize="0"/>
          <p:nvPr/>
        </p:nvPicPr>
        <p:blipFill rotWithShape="1">
          <a:blip r:embed="rId7">
            <a:alphaModFix/>
          </a:blip>
          <a:srcRect/>
          <a:stretch/>
        </p:blipFill>
        <p:spPr>
          <a:xfrm>
            <a:off x="11146438" y="0"/>
            <a:ext cx="1045561" cy="872455"/>
          </a:xfrm>
          <a:prstGeom prst="rect">
            <a:avLst/>
          </a:prstGeom>
          <a:noFill/>
          <a:ln>
            <a:noFill/>
          </a:ln>
        </p:spPr>
      </p:pic>
      <p:sp>
        <p:nvSpPr>
          <p:cNvPr id="212" name="Google Shape;212;p9"/>
          <p:cNvSpPr txBox="1"/>
          <p:nvPr/>
        </p:nvSpPr>
        <p:spPr>
          <a:xfrm>
            <a:off x="10528170" y="251825"/>
            <a:ext cx="516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12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df6322ee0e_0_0"/>
          <p:cNvSpPr txBox="1"/>
          <p:nvPr/>
        </p:nvSpPr>
        <p:spPr>
          <a:xfrm>
            <a:off x="3505475" y="830988"/>
            <a:ext cx="7450500" cy="10929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US" sz="2100" b="1">
                <a:solidFill>
                  <a:srgbClr val="202124"/>
                </a:solidFill>
                <a:highlight>
                  <a:srgbClr val="FFFFFF"/>
                </a:highlight>
                <a:latin typeface="Calibri"/>
                <a:ea typeface="Calibri"/>
                <a:cs typeface="Calibri"/>
                <a:sym typeface="Calibri"/>
              </a:rPr>
              <a:t>Joel Almoradie</a:t>
            </a:r>
            <a:endParaRPr sz="2100" b="1">
              <a:solidFill>
                <a:srgbClr val="202124"/>
              </a:solidFill>
              <a:highlight>
                <a:srgbClr val="FFFFFF"/>
              </a:highlight>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1800" b="1">
                <a:solidFill>
                  <a:srgbClr val="202124"/>
                </a:solidFill>
                <a:highlight>
                  <a:srgbClr val="FFFFFF"/>
                </a:highlight>
                <a:latin typeface="Calibri"/>
                <a:ea typeface="Calibri"/>
                <a:cs typeface="Calibri"/>
                <a:sym typeface="Calibri"/>
              </a:rPr>
              <a:t>Emerging Technologies Integration Specialist</a:t>
            </a:r>
            <a:endParaRPr sz="1800" b="1">
              <a:solidFill>
                <a:srgbClr val="202124"/>
              </a:solidFill>
              <a:highlight>
                <a:srgbClr val="FFFFFF"/>
              </a:highlight>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b="1">
                <a:solidFill>
                  <a:srgbClr val="202124"/>
                </a:solidFill>
                <a:highlight>
                  <a:srgbClr val="FFFFFF"/>
                </a:highlight>
                <a:latin typeface="Calibri"/>
                <a:ea typeface="Calibri"/>
                <a:cs typeface="Calibri"/>
                <a:sym typeface="Calibri"/>
              </a:rPr>
              <a:t>Office of Digital Learning, IST Division</a:t>
            </a:r>
            <a:endParaRPr b="1">
              <a:solidFill>
                <a:srgbClr val="202124"/>
              </a:solidFill>
              <a:highlight>
                <a:srgbClr val="FFFFFF"/>
              </a:highlight>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200" u="sng">
                <a:solidFill>
                  <a:schemeClr val="hlink"/>
                </a:solidFill>
                <a:highlight>
                  <a:srgbClr val="FFFFFF"/>
                </a:highlight>
                <a:latin typeface="Calibri"/>
                <a:ea typeface="Calibri"/>
                <a:cs typeface="Calibri"/>
                <a:sym typeface="Calibri"/>
                <a:hlinkClick r:id="rId3"/>
              </a:rPr>
              <a:t>jpa46@njit.edu</a:t>
            </a:r>
            <a:r>
              <a:rPr lang="en-US" sz="1200">
                <a:solidFill>
                  <a:srgbClr val="1155CC"/>
                </a:solidFill>
                <a:highlight>
                  <a:srgbClr val="FFFFFF"/>
                </a:highlight>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18" name="Google Shape;218;g2df6322ee0e_0_0"/>
          <p:cNvPicPr preferRelativeResize="0"/>
          <p:nvPr/>
        </p:nvPicPr>
        <p:blipFill rotWithShape="1">
          <a:blip r:embed="rId4">
            <a:alphaModFix/>
          </a:blip>
          <a:srcRect/>
          <a:stretch/>
        </p:blipFill>
        <p:spPr>
          <a:xfrm>
            <a:off x="0" y="0"/>
            <a:ext cx="2865368" cy="969348"/>
          </a:xfrm>
          <a:prstGeom prst="rect">
            <a:avLst/>
          </a:prstGeom>
          <a:noFill/>
          <a:ln>
            <a:noFill/>
          </a:ln>
        </p:spPr>
      </p:pic>
      <p:pic>
        <p:nvPicPr>
          <p:cNvPr id="219" name="Google Shape;219;g2df6322ee0e_0_0"/>
          <p:cNvPicPr preferRelativeResize="0"/>
          <p:nvPr/>
        </p:nvPicPr>
        <p:blipFill rotWithShape="1">
          <a:blip r:embed="rId5">
            <a:alphaModFix/>
          </a:blip>
          <a:srcRect/>
          <a:stretch/>
        </p:blipFill>
        <p:spPr>
          <a:xfrm>
            <a:off x="11004903" y="-21210"/>
            <a:ext cx="1187097" cy="990558"/>
          </a:xfrm>
          <a:prstGeom prst="rect">
            <a:avLst/>
          </a:prstGeom>
          <a:noFill/>
          <a:ln>
            <a:noFill/>
          </a:ln>
        </p:spPr>
      </p:pic>
      <p:pic>
        <p:nvPicPr>
          <p:cNvPr id="220" name="Google Shape;220;g2df6322ee0e_0_0"/>
          <p:cNvPicPr preferRelativeResize="0"/>
          <p:nvPr/>
        </p:nvPicPr>
        <p:blipFill rotWithShape="1">
          <a:blip r:embed="rId6">
            <a:alphaModFix/>
          </a:blip>
          <a:srcRect/>
          <a:stretch/>
        </p:blipFill>
        <p:spPr>
          <a:xfrm>
            <a:off x="4650236" y="115961"/>
            <a:ext cx="6791532" cy="493819"/>
          </a:xfrm>
          <a:prstGeom prst="rect">
            <a:avLst/>
          </a:prstGeom>
          <a:noFill/>
          <a:ln>
            <a:noFill/>
          </a:ln>
        </p:spPr>
      </p:pic>
      <p:sp>
        <p:nvSpPr>
          <p:cNvPr id="221" name="Google Shape;221;g2df6322ee0e_0_0"/>
          <p:cNvSpPr txBox="1"/>
          <p:nvPr/>
        </p:nvSpPr>
        <p:spPr>
          <a:xfrm>
            <a:off x="10528182" y="251832"/>
            <a:ext cx="42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1</a:t>
            </a:r>
            <a:r>
              <a:rPr lang="en-US" sz="1800">
                <a:solidFill>
                  <a:schemeClr val="dk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22" name="Google Shape;222;g2df6322ee0e_0_0"/>
          <p:cNvSpPr txBox="1"/>
          <p:nvPr/>
        </p:nvSpPr>
        <p:spPr>
          <a:xfrm>
            <a:off x="3595350" y="2378050"/>
            <a:ext cx="7536900" cy="2203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highlight>
                  <a:srgbClr val="FFFFFF"/>
                </a:highlight>
                <a:latin typeface="Roboto"/>
                <a:ea typeface="Roboto"/>
                <a:cs typeface="Roboto"/>
                <a:sym typeface="Roboto"/>
              </a:rPr>
              <a:t>Joel’s mission - to be in service of others - drives his fervor in supporting educators and empowering learners using his diverse, decades-long experience in higher education and information technology.</a:t>
            </a:r>
            <a:endParaRPr sz="12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highlight>
                  <a:srgbClr val="FFFFFF"/>
                </a:highlight>
                <a:latin typeface="Roboto"/>
                <a:ea typeface="Roboto"/>
                <a:cs typeface="Roboto"/>
                <a:sym typeface="Roboto"/>
              </a:rPr>
              <a:t>His extensive work experience from teaching in various modalities, distance education operations, LMS administration, educational technology, extended reality, and information technology consulting and management allow Joel to create thoughtful strategies for incorporating technology into education for a positive, equitable student learning experience.</a:t>
            </a:r>
            <a:endParaRPr sz="1200">
              <a:solidFill>
                <a:schemeClr val="dk1"/>
              </a:solidFill>
              <a:highlight>
                <a:srgbClr val="FFFFFF"/>
              </a:highlight>
              <a:latin typeface="Roboto"/>
              <a:ea typeface="Roboto"/>
              <a:cs typeface="Roboto"/>
              <a:sym typeface="Roboto"/>
            </a:endParaRPr>
          </a:p>
          <a:p>
            <a:pPr marL="0" lvl="0" indent="0" algn="l" rtl="0">
              <a:spcBef>
                <a:spcPts val="1200"/>
              </a:spcBef>
              <a:spcAft>
                <a:spcPts val="0"/>
              </a:spcAft>
              <a:buNone/>
            </a:pPr>
            <a:endParaRPr sz="1200">
              <a:solidFill>
                <a:schemeClr val="dk1"/>
              </a:solidFill>
              <a:latin typeface="Calibri"/>
              <a:ea typeface="Calibri"/>
              <a:cs typeface="Calibri"/>
              <a:sym typeface="Calibri"/>
            </a:endParaRPr>
          </a:p>
        </p:txBody>
      </p:sp>
      <p:sp>
        <p:nvSpPr>
          <p:cNvPr id="223" name="Google Shape;223;g2df6322ee0e_0_0"/>
          <p:cNvSpPr txBox="1"/>
          <p:nvPr/>
        </p:nvSpPr>
        <p:spPr>
          <a:xfrm>
            <a:off x="3595350" y="5393547"/>
            <a:ext cx="7772400" cy="554100"/>
          </a:xfrm>
          <a:prstGeom prst="rect">
            <a:avLst/>
          </a:prstGeom>
          <a:solidFill>
            <a:srgbClr val="FFF2CC"/>
          </a:solid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000"/>
              <a:buFont typeface="Arial"/>
              <a:buNone/>
            </a:pPr>
            <a:r>
              <a:rPr lang="en-US" sz="1000" b="1">
                <a:solidFill>
                  <a:schemeClr val="dk1"/>
                </a:solidFill>
                <a:latin typeface="Bell MT"/>
                <a:ea typeface="Bell MT"/>
                <a:cs typeface="Bell MT"/>
                <a:sym typeface="Bell MT"/>
              </a:rPr>
              <a:t>DATE			TIME			LOCATION			SESSION</a:t>
            </a:r>
            <a:endParaRPr/>
          </a:p>
          <a:p>
            <a:pPr marL="0" lvl="0" indent="0" algn="l" rtl="0">
              <a:spcBef>
                <a:spcPts val="0"/>
              </a:spcBef>
              <a:spcAft>
                <a:spcPts val="0"/>
              </a:spcAft>
              <a:buClr>
                <a:srgbClr val="000000"/>
              </a:buClr>
              <a:buSzPts val="1000"/>
              <a:buFont typeface="Arial"/>
              <a:buNone/>
            </a:pPr>
            <a:r>
              <a:rPr lang="en-US" sz="1000">
                <a:solidFill>
                  <a:schemeClr val="dk1"/>
                </a:solidFill>
                <a:latin typeface="Bell MT"/>
                <a:ea typeface="Bell MT"/>
                <a:cs typeface="Bell MT"/>
                <a:sym typeface="Bell MT"/>
              </a:rPr>
              <a:t>Mon, 6.24.2024		1:30-3:00 pm		GITC 1401 XR Lab		Virtual Crime Scenes</a:t>
            </a:r>
            <a:endParaRPr sz="1000">
              <a:solidFill>
                <a:schemeClr val="dk1"/>
              </a:solidFill>
              <a:latin typeface="Bell MT"/>
              <a:ea typeface="Bell MT"/>
              <a:cs typeface="Bell MT"/>
              <a:sym typeface="Bell MT"/>
            </a:endParaRPr>
          </a:p>
          <a:p>
            <a:pPr marL="0" lvl="0" indent="0" algn="l" rtl="0">
              <a:spcBef>
                <a:spcPts val="0"/>
              </a:spcBef>
              <a:spcAft>
                <a:spcPts val="0"/>
              </a:spcAft>
              <a:buClr>
                <a:srgbClr val="000000"/>
              </a:buClr>
              <a:buSzPts val="1000"/>
              <a:buFont typeface="Arial"/>
              <a:buNone/>
            </a:pPr>
            <a:r>
              <a:rPr lang="en-US" sz="1000">
                <a:solidFill>
                  <a:schemeClr val="dk1"/>
                </a:solidFill>
                <a:latin typeface="Bell MT"/>
                <a:ea typeface="Bell MT"/>
                <a:cs typeface="Bell MT"/>
                <a:sym typeface="Bell MT"/>
              </a:rPr>
              <a:t>						(enter by Makerspace)</a:t>
            </a:r>
            <a:endParaRPr sz="1000">
              <a:solidFill>
                <a:schemeClr val="dk1"/>
              </a:solidFill>
              <a:latin typeface="Bell MT"/>
              <a:ea typeface="Bell MT"/>
              <a:cs typeface="Bell MT"/>
              <a:sym typeface="Bell MT"/>
            </a:endParaRPr>
          </a:p>
        </p:txBody>
      </p:sp>
      <p:pic>
        <p:nvPicPr>
          <p:cNvPr id="224" name="Google Shape;224;g2df6322ee0e_0_0"/>
          <p:cNvPicPr preferRelativeResize="0"/>
          <p:nvPr/>
        </p:nvPicPr>
        <p:blipFill>
          <a:blip r:embed="rId7">
            <a:alphaModFix/>
          </a:blip>
          <a:stretch>
            <a:fillRect/>
          </a:stretch>
        </p:blipFill>
        <p:spPr>
          <a:xfrm>
            <a:off x="786950" y="2462962"/>
            <a:ext cx="1932075" cy="1932075"/>
          </a:xfrm>
          <a:prstGeom prst="rect">
            <a:avLst/>
          </a:prstGeom>
          <a:noFill/>
          <a:ln w="9525" cap="flat" cmpd="sng">
            <a:solidFill>
              <a:srgbClr val="C00000"/>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8"/>
          <p:cNvSpPr txBox="1"/>
          <p:nvPr/>
        </p:nvSpPr>
        <p:spPr>
          <a:xfrm>
            <a:off x="3421475" y="745325"/>
            <a:ext cx="7571700" cy="441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100" b="1">
                <a:solidFill>
                  <a:schemeClr val="dk1"/>
                </a:solidFill>
                <a:latin typeface="Calibri"/>
                <a:ea typeface="Calibri"/>
                <a:cs typeface="Calibri"/>
                <a:sym typeface="Calibri"/>
              </a:rPr>
              <a:t>Dana Philipps, Ph.D.</a:t>
            </a:r>
            <a:endParaRPr sz="21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b="1">
                <a:solidFill>
                  <a:schemeClr val="dk1"/>
                </a:solidFill>
                <a:latin typeface="Calibri"/>
                <a:ea typeface="Calibri"/>
                <a:cs typeface="Calibri"/>
                <a:sym typeface="Calibri"/>
              </a:rPr>
              <a:t>Research Assistant</a:t>
            </a:r>
            <a:endParaRPr sz="18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b="1">
                <a:solidFill>
                  <a:schemeClr val="dk1"/>
                </a:solidFill>
                <a:latin typeface="Calibri"/>
                <a:ea typeface="Calibri"/>
                <a:cs typeface="Calibri"/>
                <a:sym typeface="Calibri"/>
              </a:rPr>
              <a:t>Union County (NJ) Prosecutor’s Office</a:t>
            </a:r>
            <a:r>
              <a:rPr lang="en-US" b="0" i="0" u="none" strike="noStrike" cap="none">
                <a:solidFill>
                  <a:schemeClr val="dk1"/>
                </a:solidFill>
                <a:latin typeface="Calibri"/>
                <a:ea typeface="Calibri"/>
                <a:cs typeface="Calibri"/>
                <a:sym typeface="Calibri"/>
              </a:rPr>
              <a:t> </a:t>
            </a:r>
            <a:endParaRPr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200"/>
              <a:buFont typeface="Arial"/>
              <a:buNone/>
            </a:pPr>
            <a:r>
              <a:rPr lang="en-US" sz="1200" u="sng">
                <a:solidFill>
                  <a:srgbClr val="1155CC"/>
                </a:solidFill>
                <a:highlight>
                  <a:srgbClr val="FFFFFF"/>
                </a:highlight>
                <a:latin typeface="Calibri"/>
                <a:ea typeface="Calibri"/>
                <a:cs typeface="Calibri"/>
                <a:sym typeface="Calibri"/>
              </a:rPr>
              <a:t>Dana.Philipps@UCPO.org</a:t>
            </a:r>
            <a:endParaRPr sz="1200" i="0" u="none" strike="noStrike" cap="none">
              <a:solidFill>
                <a:srgbClr val="3C78D8"/>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With a Ph.D. in Biomedical Science from the University of Connecticut Health Center, postdoctoral work in genetics at Cornell University and a Supervisor Certificate in Educational Leadership and Administration from Rowan University, Dr. Philipps brings a wealth of expertise to the field of investigative genetic genealogy, blending a solid scientific foundation with a passion for unraveling family histories. Dana also has a robust teaching, mentoring and curriculum development background, having served as a science teacher at Westfield (NJ) Senior High School for over a fifteen years. </a:t>
            </a:r>
            <a:endParaRPr sz="12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In February 2023, Dana joined the Union County Prosecutor’s Office to develop their in house genetic genealogy unit, which is dedicated to solving cold cases through advanced genetic analysis. In her current role in the Union County Prosecutor’s Office Forensic Laboratory, she continues to educate members of the team at UCPO and the public about investigative genetic genealogy. Dana is also a member of the Association of Professional Genealogists. </a:t>
            </a:r>
            <a:endParaRPr sz="1200">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200"/>
              <a:buFont typeface="Arial"/>
              <a:buNone/>
            </a:pPr>
            <a:endParaRPr sz="1200">
              <a:solidFill>
                <a:schemeClr val="dk1"/>
              </a:solidFill>
              <a:latin typeface="Calibri"/>
              <a:ea typeface="Calibri"/>
              <a:cs typeface="Calibri"/>
              <a:sym typeface="Calibri"/>
            </a:endParaRPr>
          </a:p>
        </p:txBody>
      </p:sp>
      <p:pic>
        <p:nvPicPr>
          <p:cNvPr id="230" name="Google Shape;230;p8"/>
          <p:cNvPicPr preferRelativeResize="0"/>
          <p:nvPr/>
        </p:nvPicPr>
        <p:blipFill rotWithShape="1">
          <a:blip r:embed="rId3">
            <a:alphaModFix/>
          </a:blip>
          <a:srcRect/>
          <a:stretch/>
        </p:blipFill>
        <p:spPr>
          <a:xfrm>
            <a:off x="3110" y="0"/>
            <a:ext cx="2865368" cy="969348"/>
          </a:xfrm>
          <a:prstGeom prst="rect">
            <a:avLst/>
          </a:prstGeom>
          <a:noFill/>
          <a:ln>
            <a:noFill/>
          </a:ln>
        </p:spPr>
      </p:pic>
      <p:pic>
        <p:nvPicPr>
          <p:cNvPr id="231" name="Google Shape;231;p8"/>
          <p:cNvPicPr preferRelativeResize="0"/>
          <p:nvPr/>
        </p:nvPicPr>
        <p:blipFill rotWithShape="1">
          <a:blip r:embed="rId4">
            <a:alphaModFix/>
          </a:blip>
          <a:srcRect/>
          <a:stretch/>
        </p:blipFill>
        <p:spPr>
          <a:xfrm>
            <a:off x="11039912" y="10844"/>
            <a:ext cx="1148978" cy="958750"/>
          </a:xfrm>
          <a:prstGeom prst="rect">
            <a:avLst/>
          </a:prstGeom>
          <a:noFill/>
          <a:ln>
            <a:noFill/>
          </a:ln>
        </p:spPr>
      </p:pic>
      <p:pic>
        <p:nvPicPr>
          <p:cNvPr id="232" name="Google Shape;232;p8"/>
          <p:cNvPicPr preferRelativeResize="0"/>
          <p:nvPr/>
        </p:nvPicPr>
        <p:blipFill rotWithShape="1">
          <a:blip r:embed="rId5">
            <a:alphaModFix/>
          </a:blip>
          <a:srcRect/>
          <a:stretch/>
        </p:blipFill>
        <p:spPr>
          <a:xfrm>
            <a:off x="4937069" y="-9145"/>
            <a:ext cx="6791532" cy="493819"/>
          </a:xfrm>
          <a:prstGeom prst="rect">
            <a:avLst/>
          </a:prstGeom>
          <a:noFill/>
          <a:ln>
            <a:noFill/>
          </a:ln>
        </p:spPr>
      </p:pic>
      <p:sp>
        <p:nvSpPr>
          <p:cNvPr id="233" name="Google Shape;233;p8"/>
          <p:cNvSpPr txBox="1"/>
          <p:nvPr/>
        </p:nvSpPr>
        <p:spPr>
          <a:xfrm>
            <a:off x="10528175" y="251825"/>
            <a:ext cx="465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14</a:t>
            </a:r>
            <a:endParaRPr sz="1400" b="0" i="0" u="none" strike="noStrike" cap="none">
              <a:solidFill>
                <a:srgbClr val="000000"/>
              </a:solidFill>
              <a:latin typeface="Arial"/>
              <a:ea typeface="Arial"/>
              <a:cs typeface="Arial"/>
              <a:sym typeface="Arial"/>
            </a:endParaRPr>
          </a:p>
        </p:txBody>
      </p:sp>
      <p:sp>
        <p:nvSpPr>
          <p:cNvPr id="234" name="Google Shape;234;p8"/>
          <p:cNvSpPr txBox="1"/>
          <p:nvPr/>
        </p:nvSpPr>
        <p:spPr>
          <a:xfrm>
            <a:off x="3421475" y="5458622"/>
            <a:ext cx="7772400" cy="554100"/>
          </a:xfrm>
          <a:prstGeom prst="rect">
            <a:avLst/>
          </a:prstGeom>
          <a:solidFill>
            <a:srgbClr val="FFF2CC"/>
          </a:solid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000"/>
              <a:buFont typeface="Arial"/>
              <a:buNone/>
            </a:pPr>
            <a:r>
              <a:rPr lang="en-US" sz="1000" b="1">
                <a:solidFill>
                  <a:schemeClr val="dk1"/>
                </a:solidFill>
                <a:latin typeface="Bell MT"/>
                <a:ea typeface="Bell MT"/>
                <a:cs typeface="Bell MT"/>
                <a:sym typeface="Bell MT"/>
              </a:rPr>
              <a:t>DATE			TIME			LOCATION			SESSION</a:t>
            </a:r>
            <a:endParaRPr/>
          </a:p>
          <a:p>
            <a:pPr marL="0" lvl="0" indent="0" algn="l" rtl="0">
              <a:spcBef>
                <a:spcPts val="0"/>
              </a:spcBef>
              <a:spcAft>
                <a:spcPts val="0"/>
              </a:spcAft>
              <a:buClr>
                <a:srgbClr val="000000"/>
              </a:buClr>
              <a:buSzPts val="1000"/>
              <a:buFont typeface="Arial"/>
              <a:buNone/>
            </a:pPr>
            <a:r>
              <a:rPr lang="en-US" sz="1000">
                <a:solidFill>
                  <a:schemeClr val="dk1"/>
                </a:solidFill>
                <a:latin typeface="Bell MT"/>
                <a:ea typeface="Bell MT"/>
                <a:cs typeface="Bell MT"/>
                <a:sym typeface="Bell MT"/>
              </a:rPr>
              <a:t>Tues, 6.25.2024		8:30-10:00 am		Eberhardt Hall 112		Genetic Genealogy Part I - bring your laptop</a:t>
            </a:r>
            <a:endParaRPr/>
          </a:p>
          <a:p>
            <a:pPr marL="0" lvl="0" indent="0" algn="l" rtl="0">
              <a:spcBef>
                <a:spcPts val="0"/>
              </a:spcBef>
              <a:spcAft>
                <a:spcPts val="0"/>
              </a:spcAft>
              <a:buClr>
                <a:schemeClr val="dk1"/>
              </a:buClr>
              <a:buSzPts val="1000"/>
              <a:buFont typeface="Arial"/>
              <a:buNone/>
            </a:pPr>
            <a:r>
              <a:rPr lang="en-US" sz="1000">
                <a:solidFill>
                  <a:schemeClr val="dk1"/>
                </a:solidFill>
                <a:latin typeface="Bell MT"/>
                <a:ea typeface="Bell MT"/>
                <a:cs typeface="Bell MT"/>
                <a:sym typeface="Bell MT"/>
              </a:rPr>
              <a:t>Tues, 6.25.2024		10:10-11:50 am		Eberhardt Hall 112		Genetic Genealogy Part II</a:t>
            </a:r>
            <a:endParaRPr sz="1800" b="0" i="0" u="none" strike="noStrike" cap="none">
              <a:solidFill>
                <a:schemeClr val="dk1"/>
              </a:solidFill>
              <a:latin typeface="Calibri"/>
              <a:ea typeface="Calibri"/>
              <a:cs typeface="Calibri"/>
              <a:sym typeface="Calibri"/>
            </a:endParaRPr>
          </a:p>
        </p:txBody>
      </p:sp>
      <p:pic>
        <p:nvPicPr>
          <p:cNvPr id="235" name="Google Shape;235;p8"/>
          <p:cNvPicPr preferRelativeResize="0"/>
          <p:nvPr/>
        </p:nvPicPr>
        <p:blipFill>
          <a:blip r:embed="rId6">
            <a:alphaModFix/>
          </a:blip>
          <a:stretch>
            <a:fillRect/>
          </a:stretch>
        </p:blipFill>
        <p:spPr>
          <a:xfrm>
            <a:off x="537100" y="2395650"/>
            <a:ext cx="1962625" cy="1962625"/>
          </a:xfrm>
          <a:prstGeom prst="rect">
            <a:avLst/>
          </a:prstGeom>
          <a:noFill/>
          <a:ln w="9525" cap="flat" cmpd="sng">
            <a:solidFill>
              <a:srgbClr val="C00000"/>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1"/>
          <p:cNvPicPr preferRelativeResize="0"/>
          <p:nvPr/>
        </p:nvPicPr>
        <p:blipFill rotWithShape="1">
          <a:blip r:embed="rId3">
            <a:alphaModFix/>
          </a:blip>
          <a:srcRect/>
          <a:stretch/>
        </p:blipFill>
        <p:spPr>
          <a:xfrm>
            <a:off x="11033753" y="0"/>
            <a:ext cx="1158247" cy="969348"/>
          </a:xfrm>
          <a:prstGeom prst="rect">
            <a:avLst/>
          </a:prstGeom>
          <a:noFill/>
          <a:ln>
            <a:noFill/>
          </a:ln>
        </p:spPr>
      </p:pic>
      <p:pic>
        <p:nvPicPr>
          <p:cNvPr id="241" name="Google Shape;241;p11"/>
          <p:cNvPicPr preferRelativeResize="0"/>
          <p:nvPr/>
        </p:nvPicPr>
        <p:blipFill rotWithShape="1">
          <a:blip r:embed="rId4">
            <a:alphaModFix/>
          </a:blip>
          <a:srcRect/>
          <a:stretch/>
        </p:blipFill>
        <p:spPr>
          <a:xfrm>
            <a:off x="0" y="0"/>
            <a:ext cx="2865368" cy="969348"/>
          </a:xfrm>
          <a:prstGeom prst="rect">
            <a:avLst/>
          </a:prstGeom>
          <a:noFill/>
          <a:ln>
            <a:noFill/>
          </a:ln>
        </p:spPr>
      </p:pic>
      <p:sp>
        <p:nvSpPr>
          <p:cNvPr id="242" name="Google Shape;242;p11"/>
          <p:cNvSpPr txBox="1"/>
          <p:nvPr/>
        </p:nvSpPr>
        <p:spPr>
          <a:xfrm>
            <a:off x="3364099" y="2419986"/>
            <a:ext cx="7260300" cy="4062610"/>
          </a:xfrm>
          <a:prstGeom prst="rect">
            <a:avLst/>
          </a:prstGeom>
          <a:noFill/>
          <a:ln>
            <a:noFill/>
          </a:ln>
        </p:spPr>
        <p:txBody>
          <a:bodyPr spcFirstLastPara="1" wrap="square" lIns="91425" tIns="45700" rIns="91425" bIns="45700" anchor="t" anchorCtr="0">
            <a:spAutoFit/>
          </a:bodyPr>
          <a:lstStyle/>
          <a:p>
            <a:pPr marL="0" lvl="0" indent="0" algn="l" rtl="0">
              <a:lnSpc>
                <a:spcPct val="150000"/>
              </a:lnSpc>
              <a:spcBef>
                <a:spcPts val="0"/>
              </a:spcBef>
              <a:spcAft>
                <a:spcPts val="0"/>
              </a:spcAft>
              <a:buClr>
                <a:schemeClr val="dk1"/>
              </a:buClr>
              <a:buSzPts val="1100"/>
              <a:buFont typeface="Arial"/>
              <a:buNone/>
            </a:pPr>
            <a:r>
              <a:rPr lang="en-US" sz="1300" dirty="0">
                <a:solidFill>
                  <a:schemeClr val="dk1"/>
                </a:solidFill>
                <a:latin typeface="Calibri"/>
                <a:ea typeface="Calibri"/>
                <a:cs typeface="Calibri"/>
                <a:sym typeface="Calibri"/>
              </a:rPr>
              <a:t>John A. </a:t>
            </a:r>
            <a:r>
              <a:rPr lang="en-US" sz="1300" dirty="0" err="1">
                <a:solidFill>
                  <a:schemeClr val="dk1"/>
                </a:solidFill>
                <a:latin typeface="Calibri"/>
                <a:ea typeface="Calibri"/>
                <a:cs typeface="Calibri"/>
                <a:sym typeface="Calibri"/>
              </a:rPr>
              <a:t>Pelesko</a:t>
            </a:r>
            <a:r>
              <a:rPr lang="en-US" sz="1300" dirty="0">
                <a:solidFill>
                  <a:schemeClr val="dk1"/>
                </a:solidFill>
                <a:latin typeface="Calibri"/>
                <a:ea typeface="Calibri"/>
                <a:cs typeface="Calibri"/>
                <a:sym typeface="Calibri"/>
              </a:rPr>
              <a:t> joined the New Jersey Institute of Technology as Provost and Senior Vice</a:t>
            </a:r>
            <a:endParaRPr sz="13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300" dirty="0">
                <a:solidFill>
                  <a:schemeClr val="dk1"/>
                </a:solidFill>
                <a:latin typeface="Calibri"/>
                <a:ea typeface="Calibri"/>
                <a:cs typeface="Calibri"/>
                <a:sym typeface="Calibri"/>
              </a:rPr>
              <a:t>President for Academic Affairs on August 1, 2023. An NJIT alumnus, </a:t>
            </a:r>
            <a:r>
              <a:rPr lang="en-US" sz="1300" dirty="0" err="1">
                <a:solidFill>
                  <a:schemeClr val="dk1"/>
                </a:solidFill>
                <a:latin typeface="Calibri"/>
                <a:ea typeface="Calibri"/>
                <a:cs typeface="Calibri"/>
                <a:sym typeface="Calibri"/>
              </a:rPr>
              <a:t>Pelesko</a:t>
            </a:r>
            <a:r>
              <a:rPr lang="en-US" sz="1300" dirty="0">
                <a:solidFill>
                  <a:schemeClr val="dk1"/>
                </a:solidFill>
                <a:latin typeface="Calibri"/>
                <a:ea typeface="Calibri"/>
                <a:cs typeface="Calibri"/>
                <a:sym typeface="Calibri"/>
              </a:rPr>
              <a:t> earned his Ph.D.</a:t>
            </a:r>
            <a:endParaRPr sz="13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300" dirty="0">
                <a:solidFill>
                  <a:schemeClr val="dk1"/>
                </a:solidFill>
                <a:latin typeface="Calibri"/>
                <a:ea typeface="Calibri"/>
                <a:cs typeface="Calibri"/>
                <a:sym typeface="Calibri"/>
              </a:rPr>
              <a:t>in mathematical sciences from the university in 1997. </a:t>
            </a:r>
            <a:endParaRPr sz="13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endParaRPr sz="8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300" dirty="0">
                <a:solidFill>
                  <a:schemeClr val="dk1"/>
                </a:solidFill>
                <a:latin typeface="Calibri"/>
                <a:ea typeface="Calibri"/>
                <a:cs typeface="Calibri"/>
                <a:sym typeface="Calibri"/>
              </a:rPr>
              <a:t>After serving as a Von Karman Instructor at the California Institute of Technology, he spent several years on the faculty at the Georgia Institute of Technology. In 2002, </a:t>
            </a:r>
            <a:r>
              <a:rPr lang="en-US" sz="1300" dirty="0" err="1">
                <a:solidFill>
                  <a:schemeClr val="dk1"/>
                </a:solidFill>
                <a:latin typeface="Calibri"/>
                <a:ea typeface="Calibri"/>
                <a:cs typeface="Calibri"/>
                <a:sym typeface="Calibri"/>
              </a:rPr>
              <a:t>Pelesko</a:t>
            </a:r>
            <a:r>
              <a:rPr lang="en-US" sz="1300" dirty="0">
                <a:solidFill>
                  <a:schemeClr val="dk1"/>
                </a:solidFill>
                <a:latin typeface="Calibri"/>
                <a:ea typeface="Calibri"/>
                <a:cs typeface="Calibri"/>
                <a:sym typeface="Calibri"/>
              </a:rPr>
              <a:t> joined the faculty of the University of Delaware. In a 21-year career at UD, he served as Chair of the Department of Mathematical Sciences, Associate Dean for the Natural Sciences, and, most recently, Dean of the College of Arts and Sciences, UD’s largest college. </a:t>
            </a:r>
            <a:endParaRPr sz="13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endParaRPr sz="8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300" dirty="0">
                <a:solidFill>
                  <a:schemeClr val="dk1"/>
                </a:solidFill>
                <a:latin typeface="Calibri"/>
                <a:ea typeface="Calibri"/>
                <a:cs typeface="Calibri"/>
                <a:sym typeface="Calibri"/>
              </a:rPr>
              <a:t>He is the author of numerous scientific papers and three books, the most recent of which, “Unlocking the Mystery: Mathematical Modeling in Secondary Classrooms”, was released in late 2022. At NJIT, he has co-led the development of the institution’s new strategic plan and looks forward to working to enhance student and faculty success in the years ahead.</a:t>
            </a:r>
            <a:endParaRPr sz="1200" dirty="0">
              <a:solidFill>
                <a:schemeClr val="dk1"/>
              </a:solidFill>
              <a:latin typeface="Calibri"/>
              <a:ea typeface="Calibri"/>
              <a:cs typeface="Calibri"/>
              <a:sym typeface="Calibri"/>
            </a:endParaRPr>
          </a:p>
        </p:txBody>
      </p:sp>
      <p:pic>
        <p:nvPicPr>
          <p:cNvPr id="243" name="Google Shape;243;p11"/>
          <p:cNvPicPr preferRelativeResize="0"/>
          <p:nvPr/>
        </p:nvPicPr>
        <p:blipFill rotWithShape="1">
          <a:blip r:embed="rId5">
            <a:alphaModFix/>
          </a:blip>
          <a:srcRect/>
          <a:stretch/>
        </p:blipFill>
        <p:spPr>
          <a:xfrm>
            <a:off x="4633808" y="28575"/>
            <a:ext cx="6791533" cy="493819"/>
          </a:xfrm>
          <a:prstGeom prst="rect">
            <a:avLst/>
          </a:prstGeom>
          <a:noFill/>
          <a:ln>
            <a:noFill/>
          </a:ln>
        </p:spPr>
      </p:pic>
      <p:sp>
        <p:nvSpPr>
          <p:cNvPr id="244" name="Google Shape;244;p11"/>
          <p:cNvSpPr txBox="1"/>
          <p:nvPr/>
        </p:nvSpPr>
        <p:spPr>
          <a:xfrm>
            <a:off x="3032449" y="666325"/>
            <a:ext cx="79236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Times New Roman"/>
                <a:ea typeface="Times New Roman"/>
                <a:cs typeface="Times New Roman"/>
                <a:sym typeface="Times New Roman"/>
              </a:rPr>
              <a:t>Academic Greetings and Keynote Introduction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 Tuesday, June 2</a:t>
            </a:r>
            <a:r>
              <a:rPr lang="en-US" b="1">
                <a:solidFill>
                  <a:schemeClr val="dk1"/>
                </a:solidFill>
                <a:latin typeface="Calibri"/>
                <a:ea typeface="Calibri"/>
                <a:cs typeface="Calibri"/>
                <a:sym typeface="Calibri"/>
              </a:rPr>
              <a:t>5</a:t>
            </a:r>
            <a:r>
              <a:rPr lang="en-US" sz="1400" b="1" i="0" u="none" strike="noStrike" cap="none" baseline="30000">
                <a:solidFill>
                  <a:schemeClr val="dk1"/>
                </a:solidFill>
                <a:latin typeface="Calibri"/>
                <a:ea typeface="Calibri"/>
                <a:cs typeface="Calibri"/>
                <a:sym typeface="Calibri"/>
              </a:rPr>
              <a:t>th</a:t>
            </a:r>
            <a:r>
              <a:rPr lang="en-US" sz="1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15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US" sz="2000" b="1">
                <a:solidFill>
                  <a:schemeClr val="dk1"/>
                </a:solidFill>
                <a:latin typeface="Calibri"/>
                <a:ea typeface="Calibri"/>
                <a:cs typeface="Calibri"/>
                <a:sym typeface="Calibri"/>
              </a:rPr>
              <a:t>Dr. John Pelesko</a:t>
            </a:r>
            <a:endParaRPr sz="17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Provost and Senior Vice President for Academic Affairs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New Jersey Institute of Technology</a:t>
            </a:r>
            <a:endParaRPr sz="1800" b="0" i="0" u="none" strike="noStrike" cap="none">
              <a:solidFill>
                <a:schemeClr val="dk1"/>
              </a:solidFill>
              <a:latin typeface="Calibri"/>
              <a:ea typeface="Calibri"/>
              <a:cs typeface="Calibri"/>
              <a:sym typeface="Calibri"/>
            </a:endParaRPr>
          </a:p>
        </p:txBody>
      </p:sp>
      <p:sp>
        <p:nvSpPr>
          <p:cNvPr id="245" name="Google Shape;245;p11"/>
          <p:cNvSpPr txBox="1"/>
          <p:nvPr/>
        </p:nvSpPr>
        <p:spPr>
          <a:xfrm>
            <a:off x="10528182" y="251832"/>
            <a:ext cx="42783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1</a:t>
            </a:r>
            <a:r>
              <a:rPr lang="en-US" sz="1800">
                <a:solidFill>
                  <a:schemeClr val="dk1"/>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pic>
        <p:nvPicPr>
          <p:cNvPr id="246" name="Google Shape;246;p11"/>
          <p:cNvPicPr preferRelativeResize="0"/>
          <p:nvPr/>
        </p:nvPicPr>
        <p:blipFill>
          <a:blip r:embed="rId6">
            <a:alphaModFix/>
          </a:blip>
          <a:stretch>
            <a:fillRect/>
          </a:stretch>
        </p:blipFill>
        <p:spPr>
          <a:xfrm>
            <a:off x="413074" y="2797075"/>
            <a:ext cx="2579225" cy="2318800"/>
          </a:xfrm>
          <a:prstGeom prst="rect">
            <a:avLst/>
          </a:prstGeom>
          <a:noFill/>
          <a:ln w="9525" cap="flat" cmpd="sng">
            <a:solidFill>
              <a:srgbClr val="C00000"/>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g2c3362fe504_0_0"/>
          <p:cNvPicPr preferRelativeResize="0"/>
          <p:nvPr/>
        </p:nvPicPr>
        <p:blipFill rotWithShape="1">
          <a:blip r:embed="rId3">
            <a:alphaModFix/>
          </a:blip>
          <a:srcRect/>
          <a:stretch/>
        </p:blipFill>
        <p:spPr>
          <a:xfrm>
            <a:off x="11033753" y="0"/>
            <a:ext cx="1158247" cy="969348"/>
          </a:xfrm>
          <a:prstGeom prst="rect">
            <a:avLst/>
          </a:prstGeom>
          <a:noFill/>
          <a:ln>
            <a:noFill/>
          </a:ln>
        </p:spPr>
      </p:pic>
      <p:pic>
        <p:nvPicPr>
          <p:cNvPr id="252" name="Google Shape;252;g2c3362fe504_0_0"/>
          <p:cNvPicPr preferRelativeResize="0"/>
          <p:nvPr/>
        </p:nvPicPr>
        <p:blipFill rotWithShape="1">
          <a:blip r:embed="rId4">
            <a:alphaModFix/>
          </a:blip>
          <a:srcRect/>
          <a:stretch/>
        </p:blipFill>
        <p:spPr>
          <a:xfrm>
            <a:off x="0" y="0"/>
            <a:ext cx="2865368" cy="969348"/>
          </a:xfrm>
          <a:prstGeom prst="rect">
            <a:avLst/>
          </a:prstGeom>
          <a:noFill/>
          <a:ln>
            <a:noFill/>
          </a:ln>
        </p:spPr>
      </p:pic>
      <p:sp>
        <p:nvSpPr>
          <p:cNvPr id="253" name="Google Shape;253;g2c3362fe504_0_0"/>
          <p:cNvSpPr txBox="1"/>
          <p:nvPr/>
        </p:nvSpPr>
        <p:spPr>
          <a:xfrm>
            <a:off x="3392559" y="2733518"/>
            <a:ext cx="6791400" cy="32109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Britton is an experienced DNA analyst and laboratory manager. Since 2016, she has served as the Laboratory Director at the Union County Prosecutor’s Office Forensic Laboratory, where she supervises Forensic Biology and Controlled Dangerous Substances sections. </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She holds a Bachelor of Science degree in Biochemistry from the University of Delaware and a Master of Science in Forensic Science from Pace University. She also serves on the advisory board for the Union County Sexual Assault Response Team and is a member of the NIST Expert Working Group for Human Factors in Forensic DNA Interpretation.</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Prior to joining UCPO, she was a criminalist for the NYC Office of the Chief Medical Examiner Department of Forensic Biology, working in both the Homicide/Sex Crimes and Property Crimes Groups, and was also the DNA Technical Leader at NMS Labs, a private forensic testing agency. She also served as an adjunct professor at Arcadia University, giving graduate level lectures and serving as an advisor on graduate thesis projects.</a:t>
            </a:r>
            <a:endParaRPr sz="1200">
              <a:solidFill>
                <a:srgbClr val="222222"/>
              </a:solidFill>
              <a:highlight>
                <a:srgbClr val="FFFFFF"/>
              </a:highlight>
              <a:latin typeface="Calibri"/>
              <a:ea typeface="Calibri"/>
              <a:cs typeface="Calibri"/>
              <a:sym typeface="Calibri"/>
            </a:endParaRPr>
          </a:p>
          <a:p>
            <a:pPr marL="0" marR="0" lvl="0" indent="0" algn="l" rtl="0">
              <a:lnSpc>
                <a:spcPct val="150000"/>
              </a:lnSpc>
              <a:spcBef>
                <a:spcPts val="1000"/>
              </a:spcBef>
              <a:spcAft>
                <a:spcPts val="0"/>
              </a:spcAft>
              <a:buClr>
                <a:srgbClr val="000000"/>
              </a:buClr>
              <a:buSzPts val="1200"/>
              <a:buFont typeface="Arial"/>
              <a:buNone/>
            </a:pPr>
            <a:endParaRPr sz="1200">
              <a:solidFill>
                <a:schemeClr val="dk1"/>
              </a:solidFill>
              <a:latin typeface="Calibri"/>
              <a:ea typeface="Calibri"/>
              <a:cs typeface="Calibri"/>
              <a:sym typeface="Calibri"/>
            </a:endParaRPr>
          </a:p>
        </p:txBody>
      </p:sp>
      <p:pic>
        <p:nvPicPr>
          <p:cNvPr id="254" name="Google Shape;254;g2c3362fe504_0_0"/>
          <p:cNvPicPr preferRelativeResize="0"/>
          <p:nvPr/>
        </p:nvPicPr>
        <p:blipFill rotWithShape="1">
          <a:blip r:embed="rId5">
            <a:alphaModFix/>
          </a:blip>
          <a:srcRect/>
          <a:stretch/>
        </p:blipFill>
        <p:spPr>
          <a:xfrm>
            <a:off x="4633808" y="28575"/>
            <a:ext cx="6791532" cy="493819"/>
          </a:xfrm>
          <a:prstGeom prst="rect">
            <a:avLst/>
          </a:prstGeom>
          <a:noFill/>
          <a:ln>
            <a:noFill/>
          </a:ln>
        </p:spPr>
      </p:pic>
      <p:sp>
        <p:nvSpPr>
          <p:cNvPr id="255" name="Google Shape;255;g2c3362fe504_0_0"/>
          <p:cNvSpPr txBox="1"/>
          <p:nvPr/>
        </p:nvSpPr>
        <p:spPr>
          <a:xfrm>
            <a:off x="3032449" y="666325"/>
            <a:ext cx="7923600" cy="1508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Times New Roman"/>
                <a:ea typeface="Times New Roman"/>
                <a:cs typeface="Times New Roman"/>
                <a:sym typeface="Times New Roman"/>
              </a:rPr>
              <a:t>Keynote Speaker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 Tuesday, June 2</a:t>
            </a:r>
            <a:r>
              <a:rPr lang="en-US" b="1">
                <a:solidFill>
                  <a:schemeClr val="dk1"/>
                </a:solidFill>
                <a:latin typeface="Calibri"/>
                <a:ea typeface="Calibri"/>
                <a:cs typeface="Calibri"/>
                <a:sym typeface="Calibri"/>
              </a:rPr>
              <a:t>5</a:t>
            </a:r>
            <a:r>
              <a:rPr lang="en-US" sz="1400" b="1" i="0" u="none" strike="noStrike" cap="none" baseline="30000">
                <a:solidFill>
                  <a:schemeClr val="dk1"/>
                </a:solidFill>
                <a:latin typeface="Calibri"/>
                <a:ea typeface="Calibri"/>
                <a:cs typeface="Calibri"/>
                <a:sym typeface="Calibri"/>
              </a:rPr>
              <a:t>th</a:t>
            </a:r>
            <a:r>
              <a:rPr lang="en-US" sz="1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US" sz="2000" b="1">
                <a:solidFill>
                  <a:schemeClr val="dk1"/>
                </a:solidFill>
                <a:latin typeface="Calibri"/>
                <a:ea typeface="Calibri"/>
                <a:cs typeface="Calibri"/>
                <a:sym typeface="Calibri"/>
              </a:rPr>
              <a:t>Britton Morin</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Laboratory </a:t>
            </a:r>
            <a:r>
              <a:rPr lang="en-US" sz="1800" b="1" i="0" u="none" strike="noStrike" cap="none">
                <a:solidFill>
                  <a:schemeClr val="dk1"/>
                </a:solidFill>
                <a:latin typeface="Calibri"/>
                <a:ea typeface="Calibri"/>
                <a:cs typeface="Calibri"/>
                <a:sym typeface="Calibri"/>
              </a:rPr>
              <a:t>Director</a:t>
            </a:r>
            <a:r>
              <a:rPr lang="en-US" sz="1800" b="1">
                <a:solidFill>
                  <a:schemeClr val="dk1"/>
                </a:solidFill>
                <a:latin typeface="Calibri"/>
                <a:ea typeface="Calibri"/>
                <a:cs typeface="Calibri"/>
                <a:sym typeface="Calibri"/>
              </a:rPr>
              <a:t>, Union County (NJ) Prosecutor’s Office Forensic Laboratory</a:t>
            </a:r>
            <a:endParaRPr sz="1800" b="0" i="0" u="none" strike="noStrike" cap="none">
              <a:solidFill>
                <a:schemeClr val="dk1"/>
              </a:solidFill>
              <a:latin typeface="Calibri"/>
              <a:ea typeface="Calibri"/>
              <a:cs typeface="Calibri"/>
              <a:sym typeface="Calibri"/>
            </a:endParaRPr>
          </a:p>
        </p:txBody>
      </p:sp>
      <p:sp>
        <p:nvSpPr>
          <p:cNvPr id="256" name="Google Shape;256;g2c3362fe504_0_0"/>
          <p:cNvSpPr txBox="1"/>
          <p:nvPr/>
        </p:nvSpPr>
        <p:spPr>
          <a:xfrm>
            <a:off x="10528182" y="251832"/>
            <a:ext cx="42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16</a:t>
            </a:r>
            <a:endParaRPr sz="1400" b="0" i="0" u="none" strike="noStrike" cap="none">
              <a:solidFill>
                <a:srgbClr val="000000"/>
              </a:solidFill>
              <a:latin typeface="Arial"/>
              <a:ea typeface="Arial"/>
              <a:cs typeface="Arial"/>
              <a:sym typeface="Arial"/>
            </a:endParaRPr>
          </a:p>
        </p:txBody>
      </p:sp>
      <p:pic>
        <p:nvPicPr>
          <p:cNvPr id="257" name="Google Shape;257;g2c3362fe504_0_0"/>
          <p:cNvPicPr preferRelativeResize="0"/>
          <p:nvPr/>
        </p:nvPicPr>
        <p:blipFill>
          <a:blip r:embed="rId6">
            <a:alphaModFix/>
          </a:blip>
          <a:stretch>
            <a:fillRect/>
          </a:stretch>
        </p:blipFill>
        <p:spPr>
          <a:xfrm>
            <a:off x="650503" y="2835747"/>
            <a:ext cx="2171500" cy="2619126"/>
          </a:xfrm>
          <a:prstGeom prst="rect">
            <a:avLst/>
          </a:prstGeom>
          <a:noFill/>
          <a:ln w="9525" cap="flat" cmpd="sng">
            <a:solidFill>
              <a:srgbClr val="C00000"/>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g2d22bbd2b6e_0_0"/>
          <p:cNvPicPr preferRelativeResize="0"/>
          <p:nvPr/>
        </p:nvPicPr>
        <p:blipFill rotWithShape="1">
          <a:blip r:embed="rId3">
            <a:alphaModFix/>
          </a:blip>
          <a:srcRect/>
          <a:stretch/>
        </p:blipFill>
        <p:spPr>
          <a:xfrm>
            <a:off x="11033753" y="0"/>
            <a:ext cx="1158247" cy="969348"/>
          </a:xfrm>
          <a:prstGeom prst="rect">
            <a:avLst/>
          </a:prstGeom>
          <a:noFill/>
          <a:ln>
            <a:noFill/>
          </a:ln>
        </p:spPr>
      </p:pic>
      <p:pic>
        <p:nvPicPr>
          <p:cNvPr id="263" name="Google Shape;263;g2d22bbd2b6e_0_0"/>
          <p:cNvPicPr preferRelativeResize="0"/>
          <p:nvPr/>
        </p:nvPicPr>
        <p:blipFill rotWithShape="1">
          <a:blip r:embed="rId4">
            <a:alphaModFix/>
          </a:blip>
          <a:srcRect/>
          <a:stretch/>
        </p:blipFill>
        <p:spPr>
          <a:xfrm>
            <a:off x="0" y="0"/>
            <a:ext cx="2865368" cy="969348"/>
          </a:xfrm>
          <a:prstGeom prst="rect">
            <a:avLst/>
          </a:prstGeom>
          <a:noFill/>
          <a:ln>
            <a:noFill/>
          </a:ln>
        </p:spPr>
      </p:pic>
      <p:sp>
        <p:nvSpPr>
          <p:cNvPr id="264" name="Google Shape;264;g2d22bbd2b6e_0_0"/>
          <p:cNvSpPr txBox="1"/>
          <p:nvPr/>
        </p:nvSpPr>
        <p:spPr>
          <a:xfrm>
            <a:off x="139400" y="1225750"/>
            <a:ext cx="11550600" cy="14406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800" b="1">
                <a:solidFill>
                  <a:srgbClr val="222222"/>
                </a:solidFill>
                <a:highlight>
                  <a:schemeClr val="lt1"/>
                </a:highlight>
                <a:latin typeface="Calibri"/>
                <a:ea typeface="Calibri"/>
                <a:cs typeface="Calibri"/>
                <a:sym typeface="Calibri"/>
              </a:rPr>
              <a:t>Sarah Campos						      Crstina Rageb Gayed					      Teresa Tenreiro</a:t>
            </a:r>
            <a:endParaRPr sz="1800" b="1">
              <a:solidFill>
                <a:srgbClr val="222222"/>
              </a:solidFill>
              <a:highlight>
                <a:schemeClr val="lt1"/>
              </a:highlight>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US" sz="1300" b="1">
                <a:solidFill>
                  <a:srgbClr val="222222"/>
                </a:solidFill>
                <a:highlight>
                  <a:schemeClr val="lt1"/>
                </a:highlight>
                <a:latin typeface="Calibri"/>
                <a:ea typeface="Calibri"/>
                <a:cs typeface="Calibri"/>
                <a:sym typeface="Calibri"/>
              </a:rPr>
              <a:t>Newark Vocational High School</a:t>
            </a:r>
            <a:r>
              <a:rPr lang="en-US" sz="1200" b="1">
                <a:solidFill>
                  <a:srgbClr val="222222"/>
                </a:solidFill>
                <a:highlight>
                  <a:schemeClr val="lt1"/>
                </a:highlight>
                <a:latin typeface="Calibri"/>
                <a:ea typeface="Calibri"/>
                <a:cs typeface="Calibri"/>
                <a:sym typeface="Calibri"/>
              </a:rPr>
              <a:t>				          </a:t>
            </a:r>
            <a:r>
              <a:rPr lang="en-US" sz="1300" b="1">
                <a:solidFill>
                  <a:srgbClr val="222222"/>
                </a:solidFill>
                <a:highlight>
                  <a:schemeClr val="lt1"/>
                </a:highlight>
                <a:latin typeface="Calibri"/>
                <a:ea typeface="Calibri"/>
                <a:cs typeface="Calibri"/>
                <a:sym typeface="Calibri"/>
              </a:rPr>
              <a:t>Ridgewood High School</a:t>
            </a:r>
            <a:r>
              <a:rPr lang="en-US" sz="1200" b="1">
                <a:solidFill>
                  <a:srgbClr val="222222"/>
                </a:solidFill>
                <a:highlight>
                  <a:schemeClr val="lt1"/>
                </a:highlight>
                <a:latin typeface="Calibri"/>
                <a:ea typeface="Calibri"/>
                <a:cs typeface="Calibri"/>
                <a:sym typeface="Calibri"/>
              </a:rPr>
              <a:t>					          </a:t>
            </a:r>
            <a:r>
              <a:rPr lang="en-US" b="1">
                <a:solidFill>
                  <a:srgbClr val="222222"/>
                </a:solidFill>
                <a:highlight>
                  <a:schemeClr val="lt1"/>
                </a:highlight>
                <a:latin typeface="Calibri"/>
                <a:ea typeface="Calibri"/>
                <a:cs typeface="Calibri"/>
                <a:sym typeface="Calibri"/>
              </a:rPr>
              <a:t> </a:t>
            </a:r>
            <a:r>
              <a:rPr lang="en-US" sz="1300" b="1">
                <a:solidFill>
                  <a:srgbClr val="222222"/>
                </a:solidFill>
                <a:highlight>
                  <a:schemeClr val="lt1"/>
                </a:highlight>
                <a:latin typeface="Calibri"/>
                <a:ea typeface="Calibri"/>
                <a:cs typeface="Calibri"/>
                <a:sym typeface="Calibri"/>
              </a:rPr>
              <a:t>Hillside High School</a:t>
            </a:r>
            <a:endParaRPr sz="1300" b="1">
              <a:solidFill>
                <a:srgbClr val="222222"/>
              </a:solidFill>
              <a:highlight>
                <a:schemeClr val="lt1"/>
              </a:highlight>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US" sz="1200" b="1">
                <a:solidFill>
                  <a:srgbClr val="222222"/>
                </a:solidFill>
                <a:highlight>
                  <a:schemeClr val="lt1"/>
                </a:highlight>
                <a:latin typeface="Calibri"/>
                <a:ea typeface="Calibri"/>
                <a:cs typeface="Calibri"/>
                <a:sym typeface="Calibri"/>
              </a:rPr>
              <a:t>Newark, NJ							          Ridgewood, NJ							           Hillside, NJ</a:t>
            </a:r>
            <a:endParaRPr sz="1200" b="1">
              <a:solidFill>
                <a:srgbClr val="222222"/>
              </a:solidFill>
              <a:highlight>
                <a:schemeClr val="lt1"/>
              </a:highlight>
              <a:latin typeface="Calibri"/>
              <a:ea typeface="Calibri"/>
              <a:cs typeface="Calibri"/>
              <a:sym typeface="Calibri"/>
            </a:endParaRPr>
          </a:p>
          <a:p>
            <a:pPr marL="0" lvl="0" indent="0" algn="l" rtl="0">
              <a:lnSpc>
                <a:spcPct val="115000"/>
              </a:lnSpc>
              <a:spcBef>
                <a:spcPts val="1000"/>
              </a:spcBef>
              <a:spcAft>
                <a:spcPts val="1000"/>
              </a:spcAft>
              <a:buClr>
                <a:schemeClr val="dk1"/>
              </a:buClr>
              <a:buSzPts val="1100"/>
              <a:buFont typeface="Arial"/>
              <a:buNone/>
            </a:pPr>
            <a:r>
              <a:rPr lang="en-US" sz="1200" u="sng">
                <a:solidFill>
                  <a:schemeClr val="hlink"/>
                </a:solidFill>
                <a:highlight>
                  <a:schemeClr val="lt1"/>
                </a:highlight>
                <a:latin typeface="Calibri"/>
                <a:ea typeface="Calibri"/>
                <a:cs typeface="Calibri"/>
                <a:sym typeface="Calibri"/>
                <a:hlinkClick r:id="rId5"/>
              </a:rPr>
              <a:t>s1campos@nps.k12.nj.us</a:t>
            </a:r>
            <a:r>
              <a:rPr lang="en-US" sz="1200">
                <a:solidFill>
                  <a:srgbClr val="222222"/>
                </a:solidFill>
                <a:highlight>
                  <a:schemeClr val="lt1"/>
                </a:highlight>
                <a:latin typeface="Calibri"/>
                <a:ea typeface="Calibri"/>
                <a:cs typeface="Calibri"/>
                <a:sym typeface="Calibri"/>
              </a:rPr>
              <a:t> 					          </a:t>
            </a:r>
            <a:r>
              <a:rPr lang="en-US" sz="1200" u="sng">
                <a:solidFill>
                  <a:schemeClr val="hlink"/>
                </a:solidFill>
                <a:highlight>
                  <a:schemeClr val="lt1"/>
                </a:highlight>
                <a:latin typeface="Calibri"/>
                <a:ea typeface="Calibri"/>
                <a:cs typeface="Calibri"/>
                <a:sym typeface="Calibri"/>
                <a:hlinkClick r:id="rId6"/>
              </a:rPr>
              <a:t>cgayed@ridgewood.k12.nj.us</a:t>
            </a:r>
            <a:r>
              <a:rPr lang="en-US" sz="1200">
                <a:solidFill>
                  <a:srgbClr val="222222"/>
                </a:solidFill>
                <a:highlight>
                  <a:schemeClr val="lt1"/>
                </a:highlight>
                <a:latin typeface="Calibri"/>
                <a:ea typeface="Calibri"/>
                <a:cs typeface="Calibri"/>
                <a:sym typeface="Calibri"/>
              </a:rPr>
              <a:t>					           </a:t>
            </a:r>
            <a:r>
              <a:rPr lang="en-US" sz="1200" u="sng">
                <a:solidFill>
                  <a:schemeClr val="hlink"/>
                </a:solidFill>
                <a:highlight>
                  <a:schemeClr val="lt1"/>
                </a:highlight>
                <a:latin typeface="Calibri"/>
                <a:ea typeface="Calibri"/>
                <a:cs typeface="Calibri"/>
                <a:sym typeface="Calibri"/>
                <a:hlinkClick r:id="rId7"/>
              </a:rPr>
              <a:t>ttenreiro@hillsidek12.net</a:t>
            </a:r>
            <a:r>
              <a:rPr lang="en-US" sz="1200">
                <a:solidFill>
                  <a:srgbClr val="222222"/>
                </a:solidFill>
                <a:highlight>
                  <a:schemeClr val="lt1"/>
                </a:highlight>
                <a:latin typeface="Calibri"/>
                <a:ea typeface="Calibri"/>
                <a:cs typeface="Calibri"/>
                <a:sym typeface="Calibri"/>
              </a:rPr>
              <a:t> </a:t>
            </a:r>
            <a:endParaRPr sz="1200">
              <a:solidFill>
                <a:schemeClr val="dk1"/>
              </a:solidFill>
              <a:latin typeface="Calibri"/>
              <a:ea typeface="Calibri"/>
              <a:cs typeface="Calibri"/>
              <a:sym typeface="Calibri"/>
            </a:endParaRPr>
          </a:p>
        </p:txBody>
      </p:sp>
      <p:pic>
        <p:nvPicPr>
          <p:cNvPr id="265" name="Google Shape;265;g2d22bbd2b6e_0_0"/>
          <p:cNvPicPr preferRelativeResize="0"/>
          <p:nvPr/>
        </p:nvPicPr>
        <p:blipFill rotWithShape="1">
          <a:blip r:embed="rId8">
            <a:alphaModFix/>
          </a:blip>
          <a:srcRect/>
          <a:stretch/>
        </p:blipFill>
        <p:spPr>
          <a:xfrm>
            <a:off x="4633808" y="28575"/>
            <a:ext cx="6791532" cy="493819"/>
          </a:xfrm>
          <a:prstGeom prst="rect">
            <a:avLst/>
          </a:prstGeom>
          <a:noFill/>
          <a:ln>
            <a:noFill/>
          </a:ln>
        </p:spPr>
      </p:pic>
      <p:sp>
        <p:nvSpPr>
          <p:cNvPr id="266" name="Google Shape;266;g2d22bbd2b6e_0_0"/>
          <p:cNvSpPr txBox="1"/>
          <p:nvPr/>
        </p:nvSpPr>
        <p:spPr>
          <a:xfrm>
            <a:off x="3032374" y="480450"/>
            <a:ext cx="7923600" cy="4155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800"/>
              <a:buFont typeface="Arial"/>
              <a:buNone/>
            </a:pPr>
            <a:r>
              <a:rPr lang="en-US" sz="2100" b="1">
                <a:solidFill>
                  <a:schemeClr val="dk1"/>
                </a:solidFill>
                <a:latin typeface="Calibri"/>
                <a:ea typeface="Calibri"/>
                <a:cs typeface="Calibri"/>
                <a:sym typeface="Calibri"/>
              </a:rPr>
              <a:t>Forensic Science Initiative Teacher-Leaders</a:t>
            </a:r>
            <a:endParaRPr sz="2300" b="1">
              <a:solidFill>
                <a:schemeClr val="dk1"/>
              </a:solidFill>
              <a:latin typeface="Times New Roman"/>
              <a:ea typeface="Times New Roman"/>
              <a:cs typeface="Times New Roman"/>
              <a:sym typeface="Times New Roman"/>
            </a:endParaRPr>
          </a:p>
        </p:txBody>
      </p:sp>
      <p:sp>
        <p:nvSpPr>
          <p:cNvPr id="267" name="Google Shape;267;g2d22bbd2b6e_0_0"/>
          <p:cNvSpPr txBox="1"/>
          <p:nvPr/>
        </p:nvSpPr>
        <p:spPr>
          <a:xfrm>
            <a:off x="10528182" y="251832"/>
            <a:ext cx="42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17</a:t>
            </a:r>
            <a:endParaRPr sz="1400" b="0" i="0" u="none" strike="noStrike" cap="none">
              <a:solidFill>
                <a:srgbClr val="000000"/>
              </a:solidFill>
              <a:latin typeface="Arial"/>
              <a:ea typeface="Arial"/>
              <a:cs typeface="Arial"/>
              <a:sym typeface="Arial"/>
            </a:endParaRPr>
          </a:p>
        </p:txBody>
      </p:sp>
      <p:sp>
        <p:nvSpPr>
          <p:cNvPr id="268" name="Google Shape;268;g2d22bbd2b6e_0_0"/>
          <p:cNvSpPr txBox="1"/>
          <p:nvPr/>
        </p:nvSpPr>
        <p:spPr>
          <a:xfrm>
            <a:off x="1663175" y="5793150"/>
            <a:ext cx="9004800" cy="554100"/>
          </a:xfrm>
          <a:prstGeom prst="rect">
            <a:avLst/>
          </a:prstGeom>
          <a:solidFill>
            <a:srgbClr val="FFF2CC"/>
          </a:solid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000"/>
              <a:buFont typeface="Arial"/>
              <a:buNone/>
            </a:pPr>
            <a:r>
              <a:rPr lang="en-US" sz="1000" b="1">
                <a:solidFill>
                  <a:schemeClr val="dk1"/>
                </a:solidFill>
                <a:latin typeface="Bell MT"/>
                <a:ea typeface="Bell MT"/>
                <a:cs typeface="Bell MT"/>
                <a:sym typeface="Bell MT"/>
              </a:rPr>
              <a:t>DATE			TIME			LOCATION		SESSION</a:t>
            </a:r>
            <a:endParaRPr/>
          </a:p>
          <a:p>
            <a:pPr marL="0" lvl="0" indent="0" algn="l" rtl="0">
              <a:spcBef>
                <a:spcPts val="0"/>
              </a:spcBef>
              <a:spcAft>
                <a:spcPts val="0"/>
              </a:spcAft>
              <a:buClr>
                <a:srgbClr val="000000"/>
              </a:buClr>
              <a:buSzPts val="1000"/>
              <a:buFont typeface="Arial"/>
              <a:buNone/>
            </a:pPr>
            <a:r>
              <a:rPr lang="en-US" sz="1000">
                <a:solidFill>
                  <a:schemeClr val="dk1"/>
                </a:solidFill>
                <a:latin typeface="Bell MT"/>
                <a:ea typeface="Bell MT"/>
                <a:cs typeface="Bell MT"/>
                <a:sym typeface="Bell MT"/>
              </a:rPr>
              <a:t>Wed, 6.26.2024		8:30-10:00 am		Tiernan Hall 209		Investigating the MicroUniverse</a:t>
            </a:r>
            <a:endParaRPr/>
          </a:p>
          <a:p>
            <a:pPr marL="0" lvl="0" indent="0" algn="l" rtl="0">
              <a:spcBef>
                <a:spcPts val="0"/>
              </a:spcBef>
              <a:spcAft>
                <a:spcPts val="0"/>
              </a:spcAft>
              <a:buClr>
                <a:schemeClr val="dk1"/>
              </a:buClr>
              <a:buSzPts val="1000"/>
              <a:buFont typeface="Arial"/>
              <a:buNone/>
            </a:pPr>
            <a:r>
              <a:rPr lang="en-US" sz="1000">
                <a:solidFill>
                  <a:schemeClr val="dk1"/>
                </a:solidFill>
                <a:latin typeface="Bell MT"/>
                <a:ea typeface="Bell MT"/>
                <a:cs typeface="Bell MT"/>
                <a:sym typeface="Bell MT"/>
              </a:rPr>
              <a:t>Wed, 6.26.2024		2:05-3:00 pm		Eberhardt Hall 112	</a:t>
            </a:r>
            <a:r>
              <a:rPr lang="en-US" sz="1000" b="1">
                <a:solidFill>
                  <a:schemeClr val="dk1"/>
                </a:solidFill>
                <a:latin typeface="Bell MT"/>
                <a:ea typeface="Bell MT"/>
                <a:cs typeface="Bell MT"/>
                <a:sym typeface="Bell MT"/>
              </a:rPr>
              <a:t>Takeaways: </a:t>
            </a:r>
            <a:r>
              <a:rPr lang="en-US" sz="1000">
                <a:solidFill>
                  <a:schemeClr val="dk1"/>
                </a:solidFill>
                <a:latin typeface="Bell MT"/>
                <a:ea typeface="Bell MT"/>
                <a:cs typeface="Bell MT"/>
                <a:sym typeface="Bell MT"/>
              </a:rPr>
              <a:t>How Does What We Learned Work in Middle and High School Classrooms?</a:t>
            </a:r>
            <a:endParaRPr sz="1800" b="0" i="0" u="none" strike="noStrike" cap="none">
              <a:solidFill>
                <a:schemeClr val="dk1"/>
              </a:solidFill>
              <a:latin typeface="Calibri"/>
              <a:ea typeface="Calibri"/>
              <a:cs typeface="Calibri"/>
              <a:sym typeface="Calibri"/>
            </a:endParaRPr>
          </a:p>
        </p:txBody>
      </p:sp>
      <p:pic>
        <p:nvPicPr>
          <p:cNvPr id="269" name="Google Shape;269;g2d22bbd2b6e_0_0"/>
          <p:cNvPicPr preferRelativeResize="0"/>
          <p:nvPr/>
        </p:nvPicPr>
        <p:blipFill rotWithShape="1">
          <a:blip r:embed="rId9">
            <a:alphaModFix/>
          </a:blip>
          <a:srcRect l="8650"/>
          <a:stretch/>
        </p:blipFill>
        <p:spPr>
          <a:xfrm>
            <a:off x="6267224" y="1153775"/>
            <a:ext cx="1578774" cy="1496225"/>
          </a:xfrm>
          <a:prstGeom prst="rect">
            <a:avLst/>
          </a:prstGeom>
          <a:noFill/>
          <a:ln w="9525" cap="flat" cmpd="sng">
            <a:solidFill>
              <a:srgbClr val="C00000"/>
            </a:solidFill>
            <a:prstDash val="solid"/>
            <a:round/>
            <a:headEnd type="none" w="sm" len="sm"/>
            <a:tailEnd type="none" w="sm" len="sm"/>
          </a:ln>
        </p:spPr>
      </p:pic>
      <p:sp>
        <p:nvSpPr>
          <p:cNvPr id="270" name="Google Shape;270;g2d22bbd2b6e_0_0"/>
          <p:cNvSpPr txBox="1"/>
          <p:nvPr/>
        </p:nvSpPr>
        <p:spPr>
          <a:xfrm>
            <a:off x="4325700" y="2721950"/>
            <a:ext cx="3540600" cy="24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222222"/>
                </a:solidFill>
                <a:highlight>
                  <a:srgbClr val="FFFFFF"/>
                </a:highlight>
                <a:latin typeface="Calibri"/>
                <a:ea typeface="Calibri"/>
                <a:cs typeface="Calibri"/>
                <a:sym typeface="Calibri"/>
              </a:rPr>
              <a:t>A high school biology teacher for the past 11 years, Crstina was born in Egypt and moved to the U.S. at the age of 14. She lived in Los Angeles and went to University of California, Irvine for a B.S. in Biology. </a:t>
            </a:r>
            <a:endParaRPr sz="110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sz="50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100">
                <a:solidFill>
                  <a:srgbClr val="222222"/>
                </a:solidFill>
                <a:highlight>
                  <a:srgbClr val="FFFFFF"/>
                </a:highlight>
                <a:latin typeface="Calibri"/>
                <a:ea typeface="Calibri"/>
                <a:cs typeface="Calibri"/>
                <a:sym typeface="Calibri"/>
              </a:rPr>
              <a:t>She married and moved to New Jersey, obtaining her MAT at Montclair State University via the Newark-Montclair Urban Teacher Residency Program. At Technology High School in Newark, Crstina taught a variety of CTE Biomedical Science courses using the PLTW curriculum for 9 years, as well as Forensic Science.  She currently teaches Biology, Advanced Biology and Anatomy and Physiology at Ridgewood High School. She’s the HOSA advisor for future health professionals. </a:t>
            </a:r>
            <a:endParaRPr sz="110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sz="50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100">
                <a:solidFill>
                  <a:srgbClr val="222222"/>
                </a:solidFill>
                <a:highlight>
                  <a:srgbClr val="FFFFFF"/>
                </a:highlight>
                <a:latin typeface="Calibri"/>
                <a:ea typeface="Calibri"/>
                <a:cs typeface="Calibri"/>
                <a:sym typeface="Calibri"/>
              </a:rPr>
              <a:t>Crstina has two children, ages 5 and 8. She loves to exercise. Spare time relaxation means watching scary movies.</a:t>
            </a:r>
            <a:endParaRPr sz="1100">
              <a:solidFill>
                <a:schemeClr val="dk1"/>
              </a:solidFill>
              <a:latin typeface="Calibri"/>
              <a:ea typeface="Calibri"/>
              <a:cs typeface="Calibri"/>
              <a:sym typeface="Calibri"/>
            </a:endParaRPr>
          </a:p>
        </p:txBody>
      </p:sp>
      <p:sp>
        <p:nvSpPr>
          <p:cNvPr id="271" name="Google Shape;271;g2d22bbd2b6e_0_0"/>
          <p:cNvSpPr txBox="1"/>
          <p:nvPr/>
        </p:nvSpPr>
        <p:spPr>
          <a:xfrm>
            <a:off x="8401325" y="2721950"/>
            <a:ext cx="3413100" cy="24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222222"/>
                </a:solidFill>
                <a:highlight>
                  <a:srgbClr val="FFFFFF"/>
                </a:highlight>
                <a:latin typeface="Calibri"/>
                <a:ea typeface="Calibri"/>
                <a:cs typeface="Calibri"/>
                <a:sym typeface="Calibri"/>
              </a:rPr>
              <a:t>Teresa is a science teacher at Hillside High School in New Jersey.  She has been teaching science at Hillside for 21 years, specifically biology honors and college prep classes in environmental earth science and forensic science. She currently teaches the dual-enrollment course </a:t>
            </a:r>
            <a:r>
              <a:rPr lang="en-US" sz="1100" i="1">
                <a:solidFill>
                  <a:srgbClr val="222222"/>
                </a:solidFill>
                <a:highlight>
                  <a:srgbClr val="FFFFFF"/>
                </a:highlight>
                <a:latin typeface="Calibri"/>
                <a:ea typeface="Calibri"/>
                <a:cs typeface="Calibri"/>
                <a:sym typeface="Calibri"/>
              </a:rPr>
              <a:t>Introduction to Forensic Science</a:t>
            </a:r>
            <a:r>
              <a:rPr lang="en-US" sz="1100">
                <a:solidFill>
                  <a:srgbClr val="222222"/>
                </a:solidFill>
                <a:highlight>
                  <a:srgbClr val="FFFFFF"/>
                </a:highlight>
                <a:latin typeface="Calibri"/>
                <a:ea typeface="Calibri"/>
                <a:cs typeface="Calibri"/>
                <a:sym typeface="Calibri"/>
              </a:rPr>
              <a:t> course with NJIT.  </a:t>
            </a:r>
            <a:endParaRPr sz="110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sz="110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100">
                <a:solidFill>
                  <a:srgbClr val="222222"/>
                </a:solidFill>
                <a:highlight>
                  <a:srgbClr val="FFFFFF"/>
                </a:highlight>
                <a:latin typeface="Calibri"/>
                <a:ea typeface="Calibri"/>
                <a:cs typeface="Calibri"/>
                <a:sym typeface="Calibri"/>
              </a:rPr>
              <a:t>Teresa earned her B.A. and M.A. at Kean University in Biology Education and School Counseling. </a:t>
            </a:r>
            <a:endParaRPr sz="110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sz="110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a:solidFill>
                  <a:srgbClr val="222222"/>
                </a:solidFill>
                <a:highlight>
                  <a:srgbClr val="FFFFFF"/>
                </a:highlight>
                <a:latin typeface="Calibri"/>
                <a:ea typeface="Calibri"/>
                <a:cs typeface="Calibri"/>
                <a:sym typeface="Calibri"/>
              </a:rPr>
              <a:t>She’d like you to know she is honored to be a part of the FSI cohort and is eager to share her experiences during our conference.  </a:t>
            </a:r>
            <a:endParaRPr sz="110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sz="1100">
              <a:solidFill>
                <a:srgbClr val="222222"/>
              </a:solidFill>
              <a:highlight>
                <a:srgbClr val="FFFFFF"/>
              </a:highlight>
              <a:latin typeface="Calibri"/>
              <a:ea typeface="Calibri"/>
              <a:cs typeface="Calibri"/>
              <a:sym typeface="Calibri"/>
            </a:endParaRPr>
          </a:p>
        </p:txBody>
      </p:sp>
      <p:pic>
        <p:nvPicPr>
          <p:cNvPr id="272" name="Google Shape;272;g2d22bbd2b6e_0_0"/>
          <p:cNvPicPr preferRelativeResize="0"/>
          <p:nvPr/>
        </p:nvPicPr>
        <p:blipFill>
          <a:blip r:embed="rId10">
            <a:alphaModFix/>
          </a:blip>
          <a:stretch>
            <a:fillRect/>
          </a:stretch>
        </p:blipFill>
        <p:spPr>
          <a:xfrm>
            <a:off x="10222141" y="1109450"/>
            <a:ext cx="1468036" cy="1584876"/>
          </a:xfrm>
          <a:prstGeom prst="rect">
            <a:avLst/>
          </a:prstGeom>
          <a:noFill/>
          <a:ln w="9525" cap="flat" cmpd="sng">
            <a:solidFill>
              <a:srgbClr val="C00000"/>
            </a:solidFill>
            <a:prstDash val="solid"/>
            <a:round/>
            <a:headEnd type="none" w="sm" len="sm"/>
            <a:tailEnd type="none" w="sm" len="sm"/>
          </a:ln>
        </p:spPr>
      </p:pic>
      <p:sp>
        <p:nvSpPr>
          <p:cNvPr id="273" name="Google Shape;273;g2d22bbd2b6e_0_0"/>
          <p:cNvSpPr txBox="1"/>
          <p:nvPr/>
        </p:nvSpPr>
        <p:spPr>
          <a:xfrm>
            <a:off x="333575" y="2721950"/>
            <a:ext cx="3540600" cy="24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US" sz="1200">
                <a:solidFill>
                  <a:schemeClr val="dk1"/>
                </a:solidFill>
                <a:highlight>
                  <a:srgbClr val="FFFFFF"/>
                </a:highlight>
                <a:latin typeface="Calibri"/>
                <a:ea typeface="Calibri"/>
                <a:cs typeface="Calibri"/>
                <a:sym typeface="Calibri"/>
              </a:rPr>
              <a:t>S</a:t>
            </a:r>
            <a:r>
              <a:rPr lang="en-US" sz="1100">
                <a:solidFill>
                  <a:schemeClr val="dk1"/>
                </a:solidFill>
                <a:highlight>
                  <a:srgbClr val="FFFFFF"/>
                </a:highlight>
                <a:latin typeface="Calibri"/>
                <a:ea typeface="Calibri"/>
                <a:cs typeface="Calibri"/>
                <a:sym typeface="Calibri"/>
              </a:rPr>
              <a:t>arah just finished her fifth year teaching high school science. She currently teaches 9th grade Biology and 12th grade dual enrollment Forensic Science with NJIT. Sarah has been teaching at Newark Vocational High School in Newark New Jersey for all of her teaching career and loves it! She says she loves science education because she gets to instill in her students the curiosity to question and problem-solve. </a:t>
            </a:r>
            <a:endParaRPr sz="500">
              <a:solidFill>
                <a:schemeClr val="dk1"/>
              </a:solidFill>
              <a:highlight>
                <a:srgbClr val="FFFFFF"/>
              </a:highlight>
              <a:latin typeface="Calibri"/>
              <a:ea typeface="Calibri"/>
              <a:cs typeface="Calibri"/>
              <a:sym typeface="Calibri"/>
            </a:endParaRPr>
          </a:p>
          <a:p>
            <a:pPr marL="0" lvl="0" indent="0" algn="l" rtl="0">
              <a:lnSpc>
                <a:spcPct val="100000"/>
              </a:lnSpc>
              <a:spcBef>
                <a:spcPts val="1200"/>
              </a:spcBef>
              <a:spcAft>
                <a:spcPts val="0"/>
              </a:spcAft>
              <a:buNone/>
            </a:pPr>
            <a:r>
              <a:rPr lang="en-US" sz="1100">
                <a:solidFill>
                  <a:schemeClr val="dk1"/>
                </a:solidFill>
                <a:highlight>
                  <a:srgbClr val="FFFFFF"/>
                </a:highlight>
                <a:latin typeface="Calibri"/>
                <a:ea typeface="Calibri"/>
                <a:cs typeface="Calibri"/>
                <a:sym typeface="Calibri"/>
              </a:rPr>
              <a:t>Sarah earned her B.A. in Secondary Science Education from University of Delaware and M.A.  in Educational Leadership from William Paterson University. </a:t>
            </a:r>
            <a:endParaRPr sz="1100">
              <a:solidFill>
                <a:schemeClr val="dk1"/>
              </a:solidFill>
              <a:highlight>
                <a:srgbClr val="FFFFFF"/>
              </a:highlight>
              <a:latin typeface="Calibri"/>
              <a:ea typeface="Calibri"/>
              <a:cs typeface="Calibri"/>
              <a:sym typeface="Calibri"/>
            </a:endParaRPr>
          </a:p>
          <a:p>
            <a:pPr marL="0" lvl="0" indent="0" algn="l" rtl="0">
              <a:lnSpc>
                <a:spcPct val="100000"/>
              </a:lnSpc>
              <a:spcBef>
                <a:spcPts val="1200"/>
              </a:spcBef>
              <a:spcAft>
                <a:spcPts val="0"/>
              </a:spcAft>
              <a:buClr>
                <a:schemeClr val="dk1"/>
              </a:buClr>
              <a:buSzPts val="1100"/>
              <a:buFont typeface="Arial"/>
              <a:buNone/>
            </a:pPr>
            <a:r>
              <a:rPr lang="en-US" sz="1100">
                <a:solidFill>
                  <a:schemeClr val="dk1"/>
                </a:solidFill>
                <a:highlight>
                  <a:srgbClr val="FFFFFF"/>
                </a:highlight>
                <a:latin typeface="Calibri"/>
                <a:ea typeface="Calibri"/>
                <a:cs typeface="Calibri"/>
                <a:sym typeface="Calibri"/>
              </a:rPr>
              <a:t>She looks forward to continuing her work as an educator and a leader through programs like FRSC 201 Dual Enrollment with NJIT!</a:t>
            </a:r>
            <a:endParaRPr sz="1100">
              <a:solidFill>
                <a:schemeClr val="dk1"/>
              </a:solidFill>
              <a:highlight>
                <a:srgbClr val="FFFFFF"/>
              </a:highlight>
              <a:latin typeface="Calibri"/>
              <a:ea typeface="Calibri"/>
              <a:cs typeface="Calibri"/>
              <a:sym typeface="Calibri"/>
            </a:endParaRPr>
          </a:p>
          <a:p>
            <a:pPr marL="0" lvl="0" indent="0" algn="l" rtl="0">
              <a:spcBef>
                <a:spcPts val="1200"/>
              </a:spcBef>
              <a:spcAft>
                <a:spcPts val="0"/>
              </a:spcAft>
              <a:buNone/>
            </a:pPr>
            <a:endParaRPr sz="1100">
              <a:solidFill>
                <a:srgbClr val="222222"/>
              </a:solidFill>
              <a:highlight>
                <a:srgbClr val="FFFFFF"/>
              </a:highlight>
              <a:latin typeface="Calibri"/>
              <a:ea typeface="Calibri"/>
              <a:cs typeface="Calibri"/>
              <a:sym typeface="Calibri"/>
            </a:endParaRPr>
          </a:p>
        </p:txBody>
      </p:sp>
      <p:pic>
        <p:nvPicPr>
          <p:cNvPr id="274" name="Google Shape;274;g2d22bbd2b6e_0_0"/>
          <p:cNvPicPr preferRelativeResize="0"/>
          <p:nvPr/>
        </p:nvPicPr>
        <p:blipFill>
          <a:blip r:embed="rId11">
            <a:alphaModFix/>
          </a:blip>
          <a:stretch>
            <a:fillRect/>
          </a:stretch>
        </p:blipFill>
        <p:spPr>
          <a:xfrm>
            <a:off x="2441062" y="1153775"/>
            <a:ext cx="1627038" cy="1496224"/>
          </a:xfrm>
          <a:prstGeom prst="rect">
            <a:avLst/>
          </a:prstGeom>
          <a:noFill/>
          <a:ln w="9525" cap="flat" cmpd="sng">
            <a:solidFill>
              <a:srgbClr val="C00000"/>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g2c3362fe504_0_18"/>
          <p:cNvPicPr preferRelativeResize="0"/>
          <p:nvPr/>
        </p:nvPicPr>
        <p:blipFill rotWithShape="1">
          <a:blip r:embed="rId3">
            <a:alphaModFix/>
          </a:blip>
          <a:srcRect/>
          <a:stretch/>
        </p:blipFill>
        <p:spPr>
          <a:xfrm>
            <a:off x="11033753" y="0"/>
            <a:ext cx="1158247" cy="969348"/>
          </a:xfrm>
          <a:prstGeom prst="rect">
            <a:avLst/>
          </a:prstGeom>
          <a:noFill/>
          <a:ln>
            <a:noFill/>
          </a:ln>
        </p:spPr>
      </p:pic>
      <p:pic>
        <p:nvPicPr>
          <p:cNvPr id="280" name="Google Shape;280;g2c3362fe504_0_18"/>
          <p:cNvPicPr preferRelativeResize="0"/>
          <p:nvPr/>
        </p:nvPicPr>
        <p:blipFill rotWithShape="1">
          <a:blip r:embed="rId4">
            <a:alphaModFix/>
          </a:blip>
          <a:srcRect/>
          <a:stretch/>
        </p:blipFill>
        <p:spPr>
          <a:xfrm>
            <a:off x="0" y="0"/>
            <a:ext cx="2865368" cy="969348"/>
          </a:xfrm>
          <a:prstGeom prst="rect">
            <a:avLst/>
          </a:prstGeom>
          <a:noFill/>
          <a:ln>
            <a:noFill/>
          </a:ln>
        </p:spPr>
      </p:pic>
      <p:sp>
        <p:nvSpPr>
          <p:cNvPr id="281" name="Google Shape;281;g2c3362fe504_0_18"/>
          <p:cNvSpPr txBox="1"/>
          <p:nvPr/>
        </p:nvSpPr>
        <p:spPr>
          <a:xfrm>
            <a:off x="3350625" y="2527725"/>
            <a:ext cx="7784400" cy="4433100"/>
          </a:xfrm>
          <a:prstGeom prst="rect">
            <a:avLst/>
          </a:prstGeom>
          <a:noFill/>
          <a:ln>
            <a:noFill/>
          </a:ln>
        </p:spPr>
        <p:txBody>
          <a:bodyPr spcFirstLastPara="1" wrap="square" lIns="91425" tIns="45700" rIns="91425" bIns="45700" anchor="t" anchorCtr="0">
            <a:spAutoFit/>
          </a:bodyPr>
          <a:lstStyle/>
          <a:p>
            <a:pPr marL="0" lvl="0" indent="0" algn="l" rtl="0">
              <a:lnSpc>
                <a:spcPct val="15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Holly Stern, currently serving as New Jersey Institute of Technology’s Vice President and General Counsel, has worked at NJIT for over 31 years, in positions of increasing responsibility. In 2004, she officially became General Counsel, and later attained the position of Vice President and General Counsel, serving on the President’s leadership team.</a:t>
            </a:r>
            <a:endParaRPr sz="12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She also serves as Secretary to the Board of Trustees for NJIT. </a:t>
            </a:r>
            <a:endParaRPr sz="12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Prior to coming to NJIT, Ms. Stern worked in both the public sector and in private law firms. She leads a team of highly</a:t>
            </a:r>
            <a:endParaRPr sz="12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dedicated professionals, including five attorneys, and three paraprofessionals. After graduating from Stanford University with a degree in political science, Ms. Stern attended the University of Southern California Law Center where she received a joint JD and Masters of Public Administration. She then began her legal career in New Jersey.</a:t>
            </a:r>
            <a:endParaRPr sz="12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Following a judicial clerkship, she began practicing law in New Jersey to the present time, primarily in in-house positions.</a:t>
            </a:r>
            <a:endParaRPr sz="12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Ms. Stern has, over the course of her career spoken on higher education legal and employment related matters, presenting before both the National Association of College and University Attorneys (NACUA) and College and University Professional Association. She has previously served on the Montville Township Board of Education in the 1990’s, and on the District XI Ethics Committee.</a:t>
            </a:r>
            <a:endParaRPr sz="12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Ms. Stern is a resident of West Orange New Jersey since 2010, where she lives with her partner and their rescue dog. She has two grown children, Julianne and David, (neither of whom are lawyers!) and two grandchildren, Roy and June.</a:t>
            </a:r>
            <a:endParaRPr sz="1200">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200"/>
              <a:buFont typeface="Arial"/>
              <a:buNone/>
            </a:pPr>
            <a:endParaRPr sz="1200">
              <a:solidFill>
                <a:schemeClr val="dk1"/>
              </a:solidFill>
              <a:latin typeface="Calibri"/>
              <a:ea typeface="Calibri"/>
              <a:cs typeface="Calibri"/>
              <a:sym typeface="Calibri"/>
            </a:endParaRPr>
          </a:p>
        </p:txBody>
      </p:sp>
      <p:pic>
        <p:nvPicPr>
          <p:cNvPr id="282" name="Google Shape;282;g2c3362fe504_0_18"/>
          <p:cNvPicPr preferRelativeResize="0"/>
          <p:nvPr/>
        </p:nvPicPr>
        <p:blipFill rotWithShape="1">
          <a:blip r:embed="rId5">
            <a:alphaModFix/>
          </a:blip>
          <a:srcRect/>
          <a:stretch/>
        </p:blipFill>
        <p:spPr>
          <a:xfrm>
            <a:off x="4633808" y="28575"/>
            <a:ext cx="6791532" cy="493819"/>
          </a:xfrm>
          <a:prstGeom prst="rect">
            <a:avLst/>
          </a:prstGeom>
          <a:noFill/>
          <a:ln>
            <a:noFill/>
          </a:ln>
        </p:spPr>
      </p:pic>
      <p:sp>
        <p:nvSpPr>
          <p:cNvPr id="283" name="Google Shape;283;g2c3362fe504_0_18"/>
          <p:cNvSpPr txBox="1"/>
          <p:nvPr/>
        </p:nvSpPr>
        <p:spPr>
          <a:xfrm>
            <a:off x="3032449" y="666325"/>
            <a:ext cx="7923600" cy="1862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Times New Roman"/>
                <a:ea typeface="Times New Roman"/>
                <a:cs typeface="Times New Roman"/>
                <a:sym typeface="Times New Roman"/>
              </a:rPr>
              <a:t>Keynote Introduction</a:t>
            </a:r>
            <a:endParaRPr sz="2000" b="1">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2000"/>
              <a:buFont typeface="Arial"/>
              <a:buNone/>
            </a:pPr>
            <a:r>
              <a:rPr lang="en-US" b="1">
                <a:solidFill>
                  <a:schemeClr val="dk1"/>
                </a:solidFill>
                <a:latin typeface="Calibri"/>
                <a:ea typeface="Calibri"/>
                <a:cs typeface="Calibri"/>
                <a:sym typeface="Calibri"/>
              </a:rPr>
              <a:t>Wednesday</a:t>
            </a:r>
            <a:r>
              <a:rPr lang="en-US" sz="1400" b="1" i="0" u="none" strike="noStrike" cap="none">
                <a:solidFill>
                  <a:schemeClr val="dk1"/>
                </a:solidFill>
                <a:latin typeface="Calibri"/>
                <a:ea typeface="Calibri"/>
                <a:cs typeface="Calibri"/>
                <a:sym typeface="Calibri"/>
              </a:rPr>
              <a:t>, June 2</a:t>
            </a:r>
            <a:r>
              <a:rPr lang="en-US" b="1">
                <a:solidFill>
                  <a:schemeClr val="dk1"/>
                </a:solidFill>
                <a:latin typeface="Calibri"/>
                <a:ea typeface="Calibri"/>
                <a:cs typeface="Calibri"/>
                <a:sym typeface="Calibri"/>
              </a:rPr>
              <a:t>6</a:t>
            </a:r>
            <a:r>
              <a:rPr lang="en-US" b="1" baseline="30000">
                <a:solidFill>
                  <a:schemeClr val="dk1"/>
                </a:solidFill>
                <a:latin typeface="Calibri"/>
                <a:ea typeface="Calibri"/>
                <a:cs typeface="Calibri"/>
                <a:sym typeface="Calibri"/>
              </a:rPr>
              <a:t>th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US" sz="2100" b="1">
                <a:solidFill>
                  <a:schemeClr val="dk1"/>
                </a:solidFill>
                <a:latin typeface="Calibri"/>
                <a:ea typeface="Calibri"/>
                <a:cs typeface="Calibri"/>
                <a:sym typeface="Calibri"/>
              </a:rPr>
              <a:t>Holly Stern, Esq.</a:t>
            </a:r>
            <a:endParaRPr sz="21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General Counsel and Vice President, Legal Affairs</a:t>
            </a:r>
            <a:endParaRPr sz="18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New Jersey Institute of Technology</a:t>
            </a:r>
            <a:endParaRPr sz="1800" b="0" i="0" u="none" strike="noStrike" cap="none">
              <a:solidFill>
                <a:schemeClr val="dk1"/>
              </a:solidFill>
              <a:latin typeface="Calibri"/>
              <a:ea typeface="Calibri"/>
              <a:cs typeface="Calibri"/>
              <a:sym typeface="Calibri"/>
            </a:endParaRPr>
          </a:p>
        </p:txBody>
      </p:sp>
      <p:sp>
        <p:nvSpPr>
          <p:cNvPr id="284" name="Google Shape;284;g2c3362fe504_0_18"/>
          <p:cNvSpPr txBox="1"/>
          <p:nvPr/>
        </p:nvSpPr>
        <p:spPr>
          <a:xfrm>
            <a:off x="10528182" y="251832"/>
            <a:ext cx="42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18</a:t>
            </a:r>
            <a:endParaRPr sz="1400" b="0" i="0" u="none" strike="noStrike" cap="none">
              <a:solidFill>
                <a:srgbClr val="000000"/>
              </a:solidFill>
              <a:latin typeface="Arial"/>
              <a:ea typeface="Arial"/>
              <a:cs typeface="Arial"/>
              <a:sym typeface="Arial"/>
            </a:endParaRPr>
          </a:p>
        </p:txBody>
      </p:sp>
      <p:pic>
        <p:nvPicPr>
          <p:cNvPr id="285" name="Google Shape;285;g2c3362fe504_0_18"/>
          <p:cNvPicPr preferRelativeResize="0"/>
          <p:nvPr/>
        </p:nvPicPr>
        <p:blipFill>
          <a:blip r:embed="rId6">
            <a:alphaModFix/>
          </a:blip>
          <a:stretch>
            <a:fillRect/>
          </a:stretch>
        </p:blipFill>
        <p:spPr>
          <a:xfrm>
            <a:off x="607450" y="2620651"/>
            <a:ext cx="2147475" cy="2147475"/>
          </a:xfrm>
          <a:prstGeom prst="rect">
            <a:avLst/>
          </a:prstGeom>
          <a:noFill/>
          <a:ln w="9525" cap="flat" cmpd="sng">
            <a:solidFill>
              <a:srgbClr val="A61C00"/>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3"/>
          <p:cNvSpPr txBox="1"/>
          <p:nvPr/>
        </p:nvSpPr>
        <p:spPr>
          <a:xfrm>
            <a:off x="3638550" y="1421026"/>
            <a:ext cx="74505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1">
                <a:solidFill>
                  <a:schemeClr val="dk1"/>
                </a:solidFill>
                <a:latin typeface="Calibri"/>
                <a:ea typeface="Calibri"/>
                <a:cs typeface="Calibri"/>
                <a:sym typeface="Calibri"/>
              </a:rPr>
              <a:t>Jennifer Sellitti, J.D.</a:t>
            </a:r>
            <a:endParaRPr sz="20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a:solidFill>
                  <a:schemeClr val="dk1"/>
                </a:solidFill>
                <a:latin typeface="Calibri"/>
                <a:ea typeface="Calibri"/>
                <a:cs typeface="Calibri"/>
                <a:sym typeface="Calibri"/>
              </a:rPr>
              <a:t> </a:t>
            </a:r>
            <a:r>
              <a:rPr lang="en-US" sz="1800" b="1">
                <a:solidFill>
                  <a:schemeClr val="dk1"/>
                </a:solidFill>
                <a:latin typeface="Calibri"/>
                <a:ea typeface="Calibri"/>
                <a:cs typeface="Calibri"/>
                <a:sym typeface="Calibri"/>
              </a:rPr>
              <a:t>New Jersey Public Defender</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pic>
        <p:nvPicPr>
          <p:cNvPr id="291" name="Google Shape;291;p13"/>
          <p:cNvPicPr preferRelativeResize="0"/>
          <p:nvPr/>
        </p:nvPicPr>
        <p:blipFill rotWithShape="1">
          <a:blip r:embed="rId3">
            <a:alphaModFix/>
          </a:blip>
          <a:srcRect/>
          <a:stretch/>
        </p:blipFill>
        <p:spPr>
          <a:xfrm>
            <a:off x="0" y="0"/>
            <a:ext cx="2865368" cy="969348"/>
          </a:xfrm>
          <a:prstGeom prst="rect">
            <a:avLst/>
          </a:prstGeom>
          <a:noFill/>
          <a:ln>
            <a:noFill/>
          </a:ln>
        </p:spPr>
      </p:pic>
      <p:pic>
        <p:nvPicPr>
          <p:cNvPr id="292" name="Google Shape;292;p13"/>
          <p:cNvPicPr preferRelativeResize="0"/>
          <p:nvPr/>
        </p:nvPicPr>
        <p:blipFill rotWithShape="1">
          <a:blip r:embed="rId4">
            <a:alphaModFix/>
          </a:blip>
          <a:srcRect/>
          <a:stretch/>
        </p:blipFill>
        <p:spPr>
          <a:xfrm>
            <a:off x="11004903" y="-21210"/>
            <a:ext cx="1187097" cy="990558"/>
          </a:xfrm>
          <a:prstGeom prst="rect">
            <a:avLst/>
          </a:prstGeom>
          <a:noFill/>
          <a:ln>
            <a:noFill/>
          </a:ln>
        </p:spPr>
      </p:pic>
      <p:pic>
        <p:nvPicPr>
          <p:cNvPr id="293" name="Google Shape;293;p13"/>
          <p:cNvPicPr preferRelativeResize="0"/>
          <p:nvPr/>
        </p:nvPicPr>
        <p:blipFill rotWithShape="1">
          <a:blip r:embed="rId5">
            <a:alphaModFix/>
          </a:blip>
          <a:srcRect/>
          <a:stretch/>
        </p:blipFill>
        <p:spPr>
          <a:xfrm>
            <a:off x="4650236" y="115961"/>
            <a:ext cx="6791533" cy="493819"/>
          </a:xfrm>
          <a:prstGeom prst="rect">
            <a:avLst/>
          </a:prstGeom>
          <a:noFill/>
          <a:ln>
            <a:noFill/>
          </a:ln>
        </p:spPr>
      </p:pic>
      <p:sp>
        <p:nvSpPr>
          <p:cNvPr id="294" name="Google Shape;294;p13"/>
          <p:cNvSpPr txBox="1"/>
          <p:nvPr/>
        </p:nvSpPr>
        <p:spPr>
          <a:xfrm>
            <a:off x="4184404" y="691201"/>
            <a:ext cx="63588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Times New Roman"/>
                <a:ea typeface="Times New Roman"/>
                <a:cs typeface="Times New Roman"/>
                <a:sym typeface="Times New Roman"/>
              </a:rPr>
              <a:t>Keynote Speaker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b="1" i="0" u="none" strike="noStrike" cap="none">
                <a:solidFill>
                  <a:schemeClr val="dk1"/>
                </a:solidFill>
                <a:latin typeface="Calibri"/>
                <a:ea typeface="Calibri"/>
                <a:cs typeface="Calibri"/>
                <a:sym typeface="Calibri"/>
              </a:rPr>
              <a:t>Wednesday, June 28</a:t>
            </a:r>
            <a:r>
              <a:rPr lang="en-US" b="1" i="0" u="none" strike="noStrike" cap="none" baseline="30000">
                <a:solidFill>
                  <a:schemeClr val="dk1"/>
                </a:solidFill>
                <a:latin typeface="Calibri"/>
                <a:ea typeface="Calibri"/>
                <a:cs typeface="Calibri"/>
                <a:sym typeface="Calibri"/>
              </a:rPr>
              <a:t>th</a:t>
            </a:r>
            <a:r>
              <a:rPr lang="en-US" b="1"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295" name="Google Shape;295;p13"/>
          <p:cNvSpPr txBox="1"/>
          <p:nvPr/>
        </p:nvSpPr>
        <p:spPr>
          <a:xfrm>
            <a:off x="10528182" y="251832"/>
            <a:ext cx="42783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1</a:t>
            </a:r>
            <a:r>
              <a:rPr lang="en-US" sz="1800">
                <a:solidFill>
                  <a:schemeClr val="dk1"/>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pic>
        <p:nvPicPr>
          <p:cNvPr id="296" name="Google Shape;296;p13"/>
          <p:cNvPicPr preferRelativeResize="0"/>
          <p:nvPr/>
        </p:nvPicPr>
        <p:blipFill>
          <a:blip r:embed="rId6">
            <a:alphaModFix/>
          </a:blip>
          <a:stretch>
            <a:fillRect/>
          </a:stretch>
        </p:blipFill>
        <p:spPr>
          <a:xfrm>
            <a:off x="777175" y="2784750"/>
            <a:ext cx="1861050" cy="2134624"/>
          </a:xfrm>
          <a:prstGeom prst="rect">
            <a:avLst/>
          </a:prstGeom>
          <a:noFill/>
          <a:ln w="9525" cap="flat" cmpd="sng">
            <a:solidFill>
              <a:srgbClr val="A61C00"/>
            </a:solidFill>
            <a:prstDash val="solid"/>
            <a:round/>
            <a:headEnd type="none" w="sm" len="sm"/>
            <a:tailEnd type="none" w="sm" len="sm"/>
          </a:ln>
        </p:spPr>
      </p:pic>
      <p:sp>
        <p:nvSpPr>
          <p:cNvPr id="297" name="Google Shape;297;p13"/>
          <p:cNvSpPr txBox="1"/>
          <p:nvPr/>
        </p:nvSpPr>
        <p:spPr>
          <a:xfrm>
            <a:off x="3595350" y="2586650"/>
            <a:ext cx="7536900" cy="32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rgbClr val="212529"/>
                </a:solidFill>
                <a:highlight>
                  <a:srgbClr val="FFFFFF"/>
                </a:highlight>
                <a:latin typeface="Calibri"/>
                <a:ea typeface="Calibri"/>
                <a:cs typeface="Calibri"/>
                <a:sym typeface="Calibri"/>
              </a:rPr>
              <a:t>Jennifer Sellitti was sworn in as Public Defender on February 1, 2024. Prior to becoming Public Defender, Jennifer served as Director of Training &amp; Communications for OPD. She previously served as Deputy of OPD’s Middlesex Trial Region and as an Assistant Deputy Public Defender in the Essex County Adult Region. Jennifer worked as a staff attorney for the Committee for Public Counsel Services in Massachusetts and as a Massachusetts Superior Court law clerk before joining OPD. She began her legal career at Massachusetts Correctional Legal Services, where she worked on the organization’s Prison Brutality Project investigating claims of prison violence and representing inmates housed in solitary confinement at super maximum-security prisons in civil rights lawsuits. She had a career in marketing and public relations before becoming a lawyer.</a:t>
            </a:r>
            <a:endParaRPr sz="1200">
              <a:solidFill>
                <a:srgbClr val="212529"/>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US" sz="1200">
                <a:solidFill>
                  <a:srgbClr val="212529"/>
                </a:solidFill>
                <a:highlight>
                  <a:srgbClr val="FFFFFF"/>
                </a:highlight>
                <a:latin typeface="Calibri"/>
                <a:ea typeface="Calibri"/>
                <a:cs typeface="Calibri"/>
                <a:sym typeface="Calibri"/>
              </a:rPr>
              <a:t>Jennifer has trained lawyers in more than thirty-five states and speaks nationally about trial advocacy and transforming public defense systems. She is a trustee of the Association of Criminal Defense Lawyers of New Jersey, serves on the Advisory Board of New Jersey Institute of Technology’s Forensic Science Major, and is a member of the New Jersey State Bar and the National Association of Criminal Defense Lawyers. She is graduate of Suffolk University Law School and obtained a B.S. degree in public relations from Boston University.</a:t>
            </a:r>
            <a:endParaRPr sz="1200">
              <a:solidFill>
                <a:srgbClr val="212529"/>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US" sz="1200">
                <a:solidFill>
                  <a:srgbClr val="212529"/>
                </a:solidFill>
                <a:highlight>
                  <a:srgbClr val="FFFFFF"/>
                </a:highlight>
                <a:latin typeface="Calibri"/>
                <a:ea typeface="Calibri"/>
                <a:cs typeface="Calibri"/>
                <a:sym typeface="Calibri"/>
              </a:rPr>
              <a:t>When she is not advocating for public defender staff and clients, she and her partner operate </a:t>
            </a:r>
            <a:r>
              <a:rPr lang="en-US" sz="1200" i="1">
                <a:solidFill>
                  <a:srgbClr val="212529"/>
                </a:solidFill>
                <a:highlight>
                  <a:srgbClr val="FFFFFF"/>
                </a:highlight>
                <a:latin typeface="Calibri"/>
                <a:ea typeface="Calibri"/>
                <a:cs typeface="Calibri"/>
                <a:sym typeface="Calibri"/>
              </a:rPr>
              <a:t>D/V Tenacious</a:t>
            </a:r>
            <a:r>
              <a:rPr lang="en-US" sz="1200">
                <a:solidFill>
                  <a:srgbClr val="212529"/>
                </a:solidFill>
                <a:highlight>
                  <a:srgbClr val="FFFFFF"/>
                </a:highlight>
                <a:latin typeface="Calibri"/>
                <a:ea typeface="Calibri"/>
                <a:cs typeface="Calibri"/>
                <a:sym typeface="Calibri"/>
              </a:rPr>
              <a:t>, a dive vessel that locates, dives, and recovers artifacts from shipwrecks in the North Atlantic. Jennifer is a certified diver and a U.S.C.G. licensed ship captain. She is a New Jersey Maritime Museum trustee.</a:t>
            </a:r>
            <a:endParaRPr sz="1200">
              <a:solidFill>
                <a:srgbClr val="212529"/>
              </a:solidFill>
              <a:highlight>
                <a:srgbClr val="FFFFFF"/>
              </a:highlight>
              <a:latin typeface="Calibri"/>
              <a:ea typeface="Calibri"/>
              <a:cs typeface="Calibri"/>
              <a:sym typeface="Calibri"/>
            </a:endParaRPr>
          </a:p>
          <a:p>
            <a:pPr marL="0" lvl="0" indent="0" algn="l" rtl="0">
              <a:spcBef>
                <a:spcPts val="120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subTitle" idx="1"/>
          </p:nvPr>
        </p:nvSpPr>
        <p:spPr>
          <a:xfrm>
            <a:off x="2677144" y="621184"/>
            <a:ext cx="6837600" cy="514200"/>
          </a:xfrm>
          <a:prstGeom prst="rect">
            <a:avLst/>
          </a:prstGeom>
          <a:noFill/>
          <a:ln>
            <a:noFill/>
          </a:ln>
        </p:spPr>
        <p:txBody>
          <a:bodyPr spcFirstLastPara="1" wrap="square" lIns="91425" tIns="45700" rIns="91425" bIns="45700" anchor="t" anchorCtr="0">
            <a:normAutofit fontScale="32500" lnSpcReduction="20000"/>
          </a:bodyPr>
          <a:lstStyle/>
          <a:p>
            <a:pPr marL="0" lvl="0" indent="0" algn="ctr" rtl="0">
              <a:lnSpc>
                <a:spcPct val="90000"/>
              </a:lnSpc>
              <a:spcBef>
                <a:spcPts val="0"/>
              </a:spcBef>
              <a:spcAft>
                <a:spcPts val="0"/>
              </a:spcAft>
              <a:buClr>
                <a:schemeClr val="dk1"/>
              </a:buClr>
              <a:buSzPct val="100000"/>
              <a:buNone/>
            </a:pPr>
            <a:r>
              <a:rPr lang="en-US" sz="7200" b="1"/>
              <a:t>Conference Agenda</a:t>
            </a:r>
            <a:endParaRPr/>
          </a:p>
          <a:p>
            <a:pPr marL="0" lvl="0" indent="0" algn="ctr" rtl="0">
              <a:lnSpc>
                <a:spcPct val="90000"/>
              </a:lnSpc>
              <a:spcBef>
                <a:spcPts val="1000"/>
              </a:spcBef>
              <a:spcAft>
                <a:spcPts val="0"/>
              </a:spcAft>
              <a:buClr>
                <a:schemeClr val="dk1"/>
              </a:buClr>
              <a:buSzPct val="100000"/>
              <a:buNone/>
            </a:pPr>
            <a:endParaRPr sz="1200"/>
          </a:p>
        </p:txBody>
      </p:sp>
      <p:pic>
        <p:nvPicPr>
          <p:cNvPr id="92" name="Google Shape;92;p2"/>
          <p:cNvPicPr preferRelativeResize="0"/>
          <p:nvPr/>
        </p:nvPicPr>
        <p:blipFill rotWithShape="1">
          <a:blip r:embed="rId3">
            <a:alphaModFix/>
          </a:blip>
          <a:srcRect/>
          <a:stretch/>
        </p:blipFill>
        <p:spPr>
          <a:xfrm>
            <a:off x="0" y="0"/>
            <a:ext cx="2864498" cy="970651"/>
          </a:xfrm>
          <a:prstGeom prst="rect">
            <a:avLst/>
          </a:prstGeom>
          <a:noFill/>
          <a:ln>
            <a:noFill/>
          </a:ln>
        </p:spPr>
      </p:pic>
      <p:pic>
        <p:nvPicPr>
          <p:cNvPr id="93" name="Google Shape;93;p2"/>
          <p:cNvPicPr preferRelativeResize="0"/>
          <p:nvPr/>
        </p:nvPicPr>
        <p:blipFill rotWithShape="1">
          <a:blip r:embed="rId4">
            <a:alphaModFix/>
          </a:blip>
          <a:srcRect/>
          <a:stretch/>
        </p:blipFill>
        <p:spPr>
          <a:xfrm>
            <a:off x="11006356" y="-15456"/>
            <a:ext cx="1185644" cy="989346"/>
          </a:xfrm>
          <a:prstGeom prst="rect">
            <a:avLst/>
          </a:prstGeom>
          <a:noFill/>
          <a:ln>
            <a:noFill/>
          </a:ln>
        </p:spPr>
      </p:pic>
      <p:sp>
        <p:nvSpPr>
          <p:cNvPr id="94" name="Google Shape;94;p2"/>
          <p:cNvSpPr txBox="1"/>
          <p:nvPr/>
        </p:nvSpPr>
        <p:spPr>
          <a:xfrm>
            <a:off x="3593285" y="168207"/>
            <a:ext cx="5005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00000"/>
                </a:solidFill>
                <a:latin typeface="Calibri"/>
                <a:ea typeface="Calibri"/>
                <a:cs typeface="Calibri"/>
                <a:sym typeface="Calibri"/>
              </a:rPr>
              <a:t>New Jersey Forensic Science Education Conference</a:t>
            </a:r>
            <a:endParaRPr sz="1400" b="0" i="0" u="none" strike="noStrike" cap="none">
              <a:solidFill>
                <a:srgbClr val="000000"/>
              </a:solidFill>
              <a:latin typeface="Arial"/>
              <a:ea typeface="Arial"/>
              <a:cs typeface="Arial"/>
              <a:sym typeface="Arial"/>
            </a:endParaRPr>
          </a:p>
        </p:txBody>
      </p:sp>
      <p:sp>
        <p:nvSpPr>
          <p:cNvPr id="95" name="Google Shape;95;p2"/>
          <p:cNvSpPr txBox="1"/>
          <p:nvPr/>
        </p:nvSpPr>
        <p:spPr>
          <a:xfrm>
            <a:off x="378425" y="973900"/>
            <a:ext cx="3718800" cy="5880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C00000"/>
                </a:solidFill>
                <a:latin typeface="Calibri"/>
                <a:ea typeface="Calibri"/>
                <a:cs typeface="Calibri"/>
                <a:sym typeface="Calibri"/>
              </a:rPr>
              <a:t>Day 1 – </a:t>
            </a:r>
            <a:r>
              <a:rPr lang="en-US" sz="1200" b="1">
                <a:solidFill>
                  <a:srgbClr val="C00000"/>
                </a:solidFill>
                <a:latin typeface="Calibri"/>
                <a:ea typeface="Calibri"/>
                <a:cs typeface="Calibri"/>
                <a:sym typeface="Calibri"/>
              </a:rPr>
              <a:t>CSI</a:t>
            </a:r>
            <a:endParaRPr sz="1200" b="1">
              <a:solidFill>
                <a:srgbClr val="C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Monday, June 2</a:t>
            </a:r>
            <a:r>
              <a:rPr lang="en-US" sz="1200" b="1">
                <a:solidFill>
                  <a:schemeClr val="dk1"/>
                </a:solidFill>
                <a:latin typeface="Calibri"/>
                <a:ea typeface="Calibri"/>
                <a:cs typeface="Calibri"/>
                <a:sym typeface="Calibri"/>
              </a:rPr>
              <a:t>4</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8:00 a.m. – 8:30 a.m.  </a:t>
            </a:r>
            <a:r>
              <a:rPr lang="en-US" sz="1200" b="1" i="0" u="none" strike="noStrike" cap="none">
                <a:solidFill>
                  <a:schemeClr val="dk1"/>
                </a:solidFill>
                <a:latin typeface="Calibri"/>
                <a:ea typeface="Calibri"/>
                <a:cs typeface="Calibri"/>
                <a:sym typeface="Calibri"/>
              </a:rPr>
              <a:t>Registration &amp; Breakfast</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Eberhardt Hall 112</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Calibri"/>
                <a:ea typeface="Calibri"/>
                <a:cs typeface="Calibri"/>
                <a:sym typeface="Calibri"/>
              </a:rPr>
              <a:t> </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8:30 a.m. – 8:50 a.m.  </a:t>
            </a:r>
            <a:r>
              <a:rPr lang="en-US" sz="1200" b="1" i="0" u="none" strike="noStrike" cap="none">
                <a:solidFill>
                  <a:schemeClr val="dk1"/>
                </a:solidFill>
                <a:latin typeface="Calibri"/>
                <a:ea typeface="Calibri"/>
                <a:cs typeface="Calibri"/>
                <a:sym typeface="Calibri"/>
              </a:rPr>
              <a:t>Opening Remarks</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Dr. Teik Lim, NJIT President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Dr. Jacqueline L. Cusack, Executive Director, NJIT Center for Pre-College Programs </a:t>
            </a:r>
            <a:r>
              <a:rPr lang="en-US" sz="800" b="0" i="0" u="none" strike="noStrike" cap="none">
                <a:solidFill>
                  <a:schemeClr val="dk1"/>
                </a:solidFill>
                <a:latin typeface="Calibri"/>
                <a:ea typeface="Calibri"/>
                <a:cs typeface="Calibri"/>
                <a:sym typeface="Calibri"/>
              </a:rPr>
              <a:t> </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1200">
                <a:solidFill>
                  <a:schemeClr val="dk1"/>
                </a:solidFill>
                <a:latin typeface="Calibri"/>
                <a:ea typeface="Calibri"/>
                <a:cs typeface="Calibri"/>
                <a:sym typeface="Calibri"/>
              </a:rPr>
              <a:t>Prof. David Fisher, Director, NJIT Forensic Science</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600">
              <a:solidFill>
                <a:srgbClr val="C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9:00 a.m. – 10:30 a.m.  </a:t>
            </a:r>
            <a:r>
              <a:rPr lang="en-US" sz="1200">
                <a:solidFill>
                  <a:schemeClr val="dk1"/>
                </a:solidFill>
                <a:latin typeface="Calibri"/>
                <a:ea typeface="Calibri"/>
                <a:cs typeface="Calibri"/>
                <a:sym typeface="Calibri"/>
              </a:rPr>
              <a:t> </a:t>
            </a:r>
            <a:r>
              <a:rPr lang="en-US" sz="1200" b="1">
                <a:solidFill>
                  <a:schemeClr val="dk1"/>
                </a:solidFill>
                <a:latin typeface="Calibri"/>
                <a:ea typeface="Calibri"/>
                <a:cs typeface="Calibri"/>
                <a:sym typeface="Calibri"/>
              </a:rPr>
              <a:t>Processing a Crime Scene - Group A </a:t>
            </a:r>
            <a:r>
              <a:rPr lang="en-US" sz="1200">
                <a:solidFill>
                  <a:schemeClr val="dk1"/>
                </a:solidFill>
                <a:latin typeface="Calibri"/>
                <a:ea typeface="Calibri"/>
                <a:cs typeface="Calibri"/>
                <a:sym typeface="Calibri"/>
              </a:rPr>
              <a:t>- Crime Scene Apartment - </a:t>
            </a:r>
            <a:r>
              <a:rPr lang="en-US" sz="1200" i="1">
                <a:solidFill>
                  <a:schemeClr val="dk1"/>
                </a:solidFill>
                <a:latin typeface="Calibri"/>
                <a:ea typeface="Calibri"/>
                <a:cs typeface="Calibri"/>
                <a:sym typeface="Calibri"/>
              </a:rPr>
              <a:t>PC Mall Room 41</a:t>
            </a: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Group B</a:t>
            </a:r>
            <a:r>
              <a:rPr lang="en-US" sz="1200">
                <a:solidFill>
                  <a:schemeClr val="dk1"/>
                </a:solidFill>
                <a:latin typeface="Calibri"/>
                <a:ea typeface="Calibri"/>
                <a:cs typeface="Calibri"/>
                <a:sym typeface="Calibri"/>
              </a:rPr>
              <a:t> - Crime Scene Cars - </a:t>
            </a:r>
            <a:r>
              <a:rPr lang="en-US" sz="1200" i="1">
                <a:solidFill>
                  <a:schemeClr val="dk1"/>
                </a:solidFill>
                <a:latin typeface="Calibri"/>
                <a:ea typeface="Calibri"/>
                <a:cs typeface="Calibri"/>
                <a:sym typeface="Calibri"/>
              </a:rPr>
              <a:t>Summit Deck Lower Level</a:t>
            </a: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FBI Evidence Response Team</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10:30 a.m. – 10:40 a.m.  </a:t>
            </a:r>
            <a:r>
              <a:rPr lang="en-US" sz="1200" b="0" i="0" u="none" strike="noStrike" cap="none">
                <a:solidFill>
                  <a:schemeClr val="dk1"/>
                </a:solidFill>
                <a:latin typeface="Calibri"/>
                <a:ea typeface="Calibri"/>
                <a:cs typeface="Calibri"/>
                <a:sym typeface="Calibri"/>
              </a:rPr>
              <a:t>Hydration Break - </a:t>
            </a:r>
            <a:r>
              <a:rPr lang="en-US" sz="1200">
                <a:solidFill>
                  <a:schemeClr val="dk1"/>
                </a:solidFill>
                <a:latin typeface="Calibri"/>
                <a:ea typeface="Calibri"/>
                <a:cs typeface="Calibri"/>
                <a:sym typeface="Calibri"/>
              </a:rPr>
              <a:t>by Crime Scene Apartment </a:t>
            </a:r>
            <a:r>
              <a:rPr lang="en-US" sz="1200" i="1">
                <a:solidFill>
                  <a:schemeClr val="dk1"/>
                </a:solidFill>
                <a:latin typeface="Calibri"/>
                <a:ea typeface="Calibri"/>
                <a:cs typeface="Calibri"/>
                <a:sym typeface="Calibri"/>
              </a:rPr>
              <a:t>PC Mall - Room 47</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10:40 a.m. – 11:50 a.m.  </a:t>
            </a:r>
            <a:r>
              <a:rPr lang="en-US" sz="800" b="0" i="0" u="none" strike="noStrike" cap="none">
                <a:solidFill>
                  <a:schemeClr val="dk1"/>
                </a:solidFill>
                <a:latin typeface="Calibri"/>
                <a:ea typeface="Calibri"/>
                <a:cs typeface="Calibri"/>
                <a:sym typeface="Calibri"/>
              </a:rPr>
              <a:t> </a:t>
            </a:r>
            <a:r>
              <a:rPr lang="en-US" sz="1200" b="1">
                <a:solidFill>
                  <a:schemeClr val="dk1"/>
                </a:solidFill>
                <a:latin typeface="Calibri"/>
                <a:ea typeface="Calibri"/>
                <a:cs typeface="Calibri"/>
                <a:sym typeface="Calibri"/>
              </a:rPr>
              <a:t>Processing a Crime Scene - Group A</a:t>
            </a:r>
            <a:r>
              <a:rPr lang="en-US" sz="1200">
                <a:solidFill>
                  <a:schemeClr val="dk1"/>
                </a:solidFill>
                <a:latin typeface="Calibri"/>
                <a:ea typeface="Calibri"/>
                <a:cs typeface="Calibri"/>
                <a:sym typeface="Calibri"/>
              </a:rPr>
              <a:t> - Crime Scene Cars - </a:t>
            </a:r>
            <a:r>
              <a:rPr lang="en-US" sz="1200" i="1">
                <a:solidFill>
                  <a:schemeClr val="dk1"/>
                </a:solidFill>
                <a:latin typeface="Calibri"/>
                <a:ea typeface="Calibri"/>
                <a:cs typeface="Calibri"/>
                <a:sym typeface="Calibri"/>
              </a:rPr>
              <a:t>Summit Deck Lower Level</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a:solidFill>
                  <a:schemeClr val="dk1"/>
                </a:solidFill>
                <a:latin typeface="Calibri"/>
                <a:ea typeface="Calibri"/>
                <a:cs typeface="Calibri"/>
                <a:sym typeface="Calibri"/>
              </a:rPr>
              <a:t>Group B</a:t>
            </a:r>
            <a:r>
              <a:rPr lang="en-US" sz="1200">
                <a:solidFill>
                  <a:schemeClr val="dk1"/>
                </a:solidFill>
                <a:latin typeface="Calibri"/>
                <a:ea typeface="Calibri"/>
                <a:cs typeface="Calibri"/>
                <a:sym typeface="Calibri"/>
              </a:rPr>
              <a:t> - Crime Scene Apartment  - </a:t>
            </a:r>
            <a:r>
              <a:rPr lang="en-US" sz="1200" i="1">
                <a:solidFill>
                  <a:schemeClr val="dk1"/>
                </a:solidFill>
                <a:latin typeface="Calibri"/>
                <a:ea typeface="Calibri"/>
                <a:cs typeface="Calibri"/>
                <a:sym typeface="Calibri"/>
              </a:rPr>
              <a:t>PC Mall Room 41</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FBI Evidence Response Team</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noon – 1:15 p.m.  </a:t>
            </a:r>
            <a:r>
              <a:rPr lang="en-US" sz="1200" b="0" i="0" u="none" strike="noStrike" cap="none">
                <a:solidFill>
                  <a:schemeClr val="dk1"/>
                </a:solidFill>
                <a:latin typeface="Calibri"/>
                <a:ea typeface="Calibri"/>
                <a:cs typeface="Calibri"/>
                <a:sym typeface="Calibri"/>
              </a:rPr>
              <a:t>Lunch</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1800"/>
              <a:buFont typeface="Arial"/>
              <a:buNone/>
            </a:pPr>
            <a:r>
              <a:rPr lang="en-US" sz="1200">
                <a:solidFill>
                  <a:schemeClr val="dk1"/>
                </a:solidFill>
                <a:latin typeface="Calibri"/>
                <a:ea typeface="Calibri"/>
                <a:cs typeface="Calibri"/>
                <a:sym typeface="Calibri"/>
              </a:rPr>
              <a:t>Dr. Laurent Simon, NJIT Vice Provost for Undergraduate Studies</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Keynote: </a:t>
            </a:r>
            <a:r>
              <a:rPr lang="en-US" sz="1200" b="1" i="1" u="none" strike="noStrike" cap="none">
                <a:solidFill>
                  <a:schemeClr val="dk1"/>
                </a:solidFill>
                <a:latin typeface="Calibri"/>
                <a:ea typeface="Calibri"/>
                <a:cs typeface="Calibri"/>
                <a:sym typeface="Calibri"/>
              </a:rPr>
              <a:t>S</a:t>
            </a:r>
            <a:r>
              <a:rPr lang="en-US" sz="1200" b="1" i="1">
                <a:solidFill>
                  <a:schemeClr val="dk1"/>
                </a:solidFill>
                <a:latin typeface="Calibri"/>
                <a:ea typeface="Calibri"/>
                <a:cs typeface="Calibri"/>
                <a:sym typeface="Calibri"/>
              </a:rPr>
              <a:t>arah</a:t>
            </a:r>
            <a:r>
              <a:rPr lang="en-US" sz="1200" b="1" i="1" u="none" strike="noStrike" cap="none">
                <a:solidFill>
                  <a:schemeClr val="dk1"/>
                </a:solidFill>
                <a:latin typeface="Calibri"/>
                <a:ea typeface="Calibri"/>
                <a:cs typeface="Calibri"/>
                <a:sym typeface="Calibri"/>
              </a:rPr>
              <a:t> Chu, PhD</a:t>
            </a:r>
            <a:endParaRPr sz="12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Perlmutter Center for Legal Studies, Cordoza Law School</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Eberhardt Hall 112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Calibri"/>
                <a:ea typeface="Calibri"/>
                <a:cs typeface="Calibri"/>
                <a:sym typeface="Calibri"/>
              </a:rPr>
              <a:t> </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1:30 p.m. – 3:00 p.m.  </a:t>
            </a:r>
            <a:r>
              <a:rPr lang="en-US" sz="1200" b="1">
                <a:solidFill>
                  <a:schemeClr val="dk1"/>
                </a:solidFill>
                <a:latin typeface="Calibri"/>
                <a:ea typeface="Calibri"/>
                <a:cs typeface="Calibri"/>
                <a:sym typeface="Calibri"/>
              </a:rPr>
              <a:t>Virtual Crime Scenes</a:t>
            </a: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Dr. Kevin Parmelee, Joel Almoradie   </a:t>
            </a:r>
            <a:r>
              <a:rPr lang="en-US" sz="1200" i="1">
                <a:solidFill>
                  <a:schemeClr val="dk1"/>
                </a:solidFill>
                <a:latin typeface="Calibri"/>
                <a:ea typeface="Calibri"/>
                <a:cs typeface="Calibri"/>
                <a:sym typeface="Calibri"/>
              </a:rPr>
              <a:t>GITC 1402 - XR Lab</a:t>
            </a: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a:solidFill>
                <a:schemeClr val="dk1"/>
              </a:solidFill>
              <a:latin typeface="Calibri"/>
              <a:ea typeface="Calibri"/>
              <a:cs typeface="Calibri"/>
              <a:sym typeface="Calibri"/>
            </a:endParaRPr>
          </a:p>
        </p:txBody>
      </p:sp>
      <p:sp>
        <p:nvSpPr>
          <p:cNvPr id="96" name="Google Shape;96;p2"/>
          <p:cNvSpPr txBox="1"/>
          <p:nvPr/>
        </p:nvSpPr>
        <p:spPr>
          <a:xfrm>
            <a:off x="4379703" y="970642"/>
            <a:ext cx="3432600" cy="526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C00000"/>
                </a:solidFill>
                <a:latin typeface="Calibri"/>
                <a:ea typeface="Calibri"/>
                <a:cs typeface="Calibri"/>
                <a:sym typeface="Calibri"/>
              </a:rPr>
              <a:t>Day 2 – </a:t>
            </a:r>
            <a:r>
              <a:rPr lang="en-US" sz="1200" b="1">
                <a:solidFill>
                  <a:srgbClr val="C00000"/>
                </a:solidFill>
                <a:latin typeface="Calibri"/>
                <a:ea typeface="Calibri"/>
                <a:cs typeface="Calibri"/>
                <a:sym typeface="Calibri"/>
              </a:rPr>
              <a:t>Forensic Biology</a:t>
            </a:r>
            <a:endParaRPr sz="1200" b="1">
              <a:solidFill>
                <a:srgbClr val="C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Tuesday, June 2</a:t>
            </a:r>
            <a:r>
              <a:rPr lang="en-US" sz="1200" b="1">
                <a:solidFill>
                  <a:schemeClr val="dk1"/>
                </a:solidFill>
                <a:latin typeface="Calibri"/>
                <a:ea typeface="Calibri"/>
                <a:cs typeface="Calibri"/>
                <a:sym typeface="Calibri"/>
              </a:rPr>
              <a:t>5</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8:00 a.m. – 8:30 a.m.  </a:t>
            </a:r>
            <a:r>
              <a:rPr lang="en-US" sz="1200" b="0" i="0" u="none" strike="noStrike" cap="none">
                <a:solidFill>
                  <a:schemeClr val="dk1"/>
                </a:solidFill>
                <a:latin typeface="Calibri"/>
                <a:ea typeface="Calibri"/>
                <a:cs typeface="Calibri"/>
                <a:sym typeface="Calibri"/>
              </a:rPr>
              <a:t>Coffee &amp; Tea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i="1">
                <a:solidFill>
                  <a:schemeClr val="dk1"/>
                </a:solidFill>
                <a:latin typeface="Calibri"/>
                <a:ea typeface="Calibri"/>
                <a:cs typeface="Calibri"/>
                <a:sym typeface="Calibri"/>
              </a:rPr>
              <a:t>Eberhardt Hall 112</a:t>
            </a: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8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8:30 a.m. – 10:00 a.m.  </a:t>
            </a:r>
            <a:r>
              <a:rPr lang="en-US" sz="1200" b="0" i="0" u="none" strike="noStrike" cap="none">
                <a:solidFill>
                  <a:schemeClr val="dk1"/>
                </a:solidFill>
                <a:latin typeface="Calibri"/>
                <a:ea typeface="Calibri"/>
                <a:cs typeface="Calibri"/>
                <a:sym typeface="Calibri"/>
              </a:rPr>
              <a:t> </a:t>
            </a:r>
            <a:r>
              <a:rPr lang="en-US" sz="1200" b="1">
                <a:solidFill>
                  <a:schemeClr val="dk1"/>
                </a:solidFill>
                <a:latin typeface="Calibri"/>
                <a:ea typeface="Calibri"/>
                <a:cs typeface="Calibri"/>
                <a:sym typeface="Calibri"/>
              </a:rPr>
              <a:t>Genetic Genealogy Part I</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Dr. Dana Philipps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i="1">
                <a:solidFill>
                  <a:schemeClr val="dk1"/>
                </a:solidFill>
                <a:latin typeface="Calibri"/>
                <a:ea typeface="Calibri"/>
                <a:cs typeface="Calibri"/>
                <a:sym typeface="Calibri"/>
              </a:rPr>
              <a:t>Eberhardt Hall 112 (bring your laptops)</a:t>
            </a: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10:00 a.m. – 10:10 a.m.  </a:t>
            </a:r>
            <a:r>
              <a:rPr lang="en-US" sz="1200" b="0" i="0" u="none" strike="noStrike" cap="none">
                <a:solidFill>
                  <a:schemeClr val="dk1"/>
                </a:solidFill>
                <a:latin typeface="Calibri"/>
                <a:ea typeface="Calibri"/>
                <a:cs typeface="Calibri"/>
                <a:sym typeface="Calibri"/>
              </a:rPr>
              <a:t>Hydration Break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10:10 a.m. – 11:50 a.m. </a:t>
            </a:r>
            <a:r>
              <a:rPr lang="en-US" sz="1200">
                <a:solidFill>
                  <a:srgbClr val="C00000"/>
                </a:solidFill>
                <a:latin typeface="Calibri"/>
                <a:ea typeface="Calibri"/>
                <a:cs typeface="Calibri"/>
                <a:sym typeface="Calibri"/>
              </a:rPr>
              <a:t> </a:t>
            </a:r>
            <a:r>
              <a:rPr lang="en-US" sz="1200" b="1">
                <a:solidFill>
                  <a:schemeClr val="dk1"/>
                </a:solidFill>
                <a:latin typeface="Calibri"/>
                <a:ea typeface="Calibri"/>
                <a:cs typeface="Calibri"/>
                <a:sym typeface="Calibri"/>
              </a:rPr>
              <a:t>Genetic Genealogy Part II</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Dr. Dana Philipps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i="1">
                <a:solidFill>
                  <a:schemeClr val="dk1"/>
                </a:solidFill>
                <a:latin typeface="Calibri"/>
                <a:ea typeface="Calibri"/>
                <a:cs typeface="Calibri"/>
                <a:sym typeface="Calibri"/>
              </a:rPr>
              <a:t>Eberhardt Hall 112 (bring your laptops)</a:t>
            </a: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noon – 1:15 p.m.  </a:t>
            </a:r>
            <a:r>
              <a:rPr lang="en-US" sz="1200" b="0" i="0" u="none" strike="noStrike" cap="none">
                <a:solidFill>
                  <a:schemeClr val="dk1"/>
                </a:solidFill>
                <a:latin typeface="Calibri"/>
                <a:ea typeface="Calibri"/>
                <a:cs typeface="Calibri"/>
                <a:sym typeface="Calibri"/>
              </a:rPr>
              <a:t>Lunch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Dr. John Pelesko, NJIT Provost</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Keynote: </a:t>
            </a:r>
            <a:r>
              <a:rPr lang="en-US" sz="1200" b="1" i="1">
                <a:solidFill>
                  <a:schemeClr val="dk1"/>
                </a:solidFill>
                <a:latin typeface="Calibri"/>
                <a:ea typeface="Calibri"/>
                <a:cs typeface="Calibri"/>
                <a:sym typeface="Calibri"/>
              </a:rPr>
              <a:t>Britton Morin, M.S.F.S.,</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Lab Director, Union County (NJ) Prosecutor’s Office Forensic Laboratory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Eberhardt Hall 112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1:20 p.m. – 2:05 p.m.  </a:t>
            </a:r>
            <a:r>
              <a:rPr lang="en-US" sz="1200" b="1">
                <a:solidFill>
                  <a:schemeClr val="dk1"/>
                </a:solidFill>
                <a:latin typeface="Calibri"/>
                <a:ea typeface="Calibri"/>
                <a:cs typeface="Calibri"/>
                <a:sym typeface="Calibri"/>
              </a:rPr>
              <a:t>Forensic Serology</a:t>
            </a: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Prof David Fisher</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i="1">
                <a:solidFill>
                  <a:schemeClr val="dk1"/>
                </a:solidFill>
                <a:latin typeface="Calibri"/>
                <a:ea typeface="Calibri"/>
                <a:cs typeface="Calibri"/>
                <a:sym typeface="Calibri"/>
              </a:rPr>
              <a:t>Tiernan Hall 209</a:t>
            </a: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2:10 p.m. – 3:00 p.m.  </a:t>
            </a:r>
            <a:r>
              <a:rPr lang="en-US" sz="1200" b="1" i="0" u="none" strike="noStrike" cap="none">
                <a:solidFill>
                  <a:schemeClr val="dk1"/>
                </a:solidFill>
                <a:latin typeface="Calibri"/>
                <a:ea typeface="Calibri"/>
                <a:cs typeface="Calibri"/>
                <a:sym typeface="Calibri"/>
              </a:rPr>
              <a:t>Histopathology</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Prof David Fisher</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i="1">
                <a:solidFill>
                  <a:schemeClr val="dk1"/>
                </a:solidFill>
                <a:latin typeface="Calibri"/>
                <a:ea typeface="Calibri"/>
                <a:cs typeface="Calibri"/>
                <a:sym typeface="Calibri"/>
              </a:rPr>
              <a:t>Tiernan Hall 209</a:t>
            </a:r>
            <a:endParaRPr sz="120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sz="1200">
              <a:solidFill>
                <a:srgbClr val="C00000"/>
              </a:solidFill>
              <a:latin typeface="Calibri"/>
              <a:ea typeface="Calibri"/>
              <a:cs typeface="Calibri"/>
              <a:sym typeface="Calibri"/>
            </a:endParaRPr>
          </a:p>
        </p:txBody>
      </p:sp>
      <p:sp>
        <p:nvSpPr>
          <p:cNvPr id="97" name="Google Shape;97;p2"/>
          <p:cNvSpPr txBox="1"/>
          <p:nvPr/>
        </p:nvSpPr>
        <p:spPr>
          <a:xfrm>
            <a:off x="8298375" y="970650"/>
            <a:ext cx="3661500" cy="597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C00000"/>
                </a:solidFill>
                <a:latin typeface="Calibri"/>
                <a:ea typeface="Calibri"/>
                <a:cs typeface="Calibri"/>
                <a:sym typeface="Calibri"/>
              </a:rPr>
              <a:t>Day 3 – </a:t>
            </a:r>
            <a:r>
              <a:rPr lang="en-US" sz="1200" b="1">
                <a:solidFill>
                  <a:srgbClr val="C00000"/>
                </a:solidFill>
                <a:latin typeface="Calibri"/>
                <a:ea typeface="Calibri"/>
                <a:cs typeface="Calibri"/>
                <a:sym typeface="Calibri"/>
              </a:rPr>
              <a:t>Criminalistics</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Wednesday, June 2</a:t>
            </a:r>
            <a:r>
              <a:rPr lang="en-US" sz="1200" b="1">
                <a:solidFill>
                  <a:schemeClr val="dk1"/>
                </a:solidFill>
                <a:latin typeface="Calibri"/>
                <a:ea typeface="Calibri"/>
                <a:cs typeface="Calibri"/>
                <a:sym typeface="Calibri"/>
              </a:rPr>
              <a:t>6</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8:00 a.m. – 8:30 a.m.  </a:t>
            </a:r>
            <a:r>
              <a:rPr lang="en-US" sz="1200" b="0" i="0" u="none" strike="noStrike" cap="none">
                <a:solidFill>
                  <a:schemeClr val="dk1"/>
                </a:solidFill>
                <a:latin typeface="Calibri"/>
                <a:ea typeface="Calibri"/>
                <a:cs typeface="Calibri"/>
                <a:sym typeface="Calibri"/>
              </a:rPr>
              <a:t>Coffee &amp; Tea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Tiernan Hall 2</a:t>
            </a:r>
            <a:r>
              <a:rPr lang="en-US" sz="1200" b="0" i="1" u="none" strike="noStrike" cap="none" baseline="30000">
                <a:solidFill>
                  <a:schemeClr val="dk1"/>
                </a:solidFill>
                <a:latin typeface="Calibri"/>
                <a:ea typeface="Calibri"/>
                <a:cs typeface="Calibri"/>
                <a:sym typeface="Calibri"/>
              </a:rPr>
              <a:t>nd</a:t>
            </a:r>
            <a:r>
              <a:rPr lang="en-US" sz="1200" b="0" i="1" u="none" strike="noStrike" cap="none">
                <a:solidFill>
                  <a:schemeClr val="dk1"/>
                </a:solidFill>
                <a:latin typeface="Calibri"/>
                <a:ea typeface="Calibri"/>
                <a:cs typeface="Calibri"/>
                <a:sym typeface="Calibri"/>
              </a:rPr>
              <a:t> floor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8:30 a.m. – 10:00 a.m.  </a:t>
            </a:r>
            <a:r>
              <a:rPr lang="en-US" sz="1200" b="1">
                <a:solidFill>
                  <a:schemeClr val="dk1"/>
                </a:solidFill>
                <a:latin typeface="Calibri"/>
                <a:ea typeface="Calibri"/>
                <a:cs typeface="Calibri"/>
                <a:sym typeface="Calibri"/>
              </a:rPr>
              <a:t>Investigating the MicroUniverse - Measuring Using the Microscope</a:t>
            </a:r>
            <a:r>
              <a:rPr lang="en-US" sz="1200" b="1" i="0" u="none" strike="noStrike" cap="none">
                <a:solidFill>
                  <a:schemeClr val="dk1"/>
                </a:solidFill>
                <a:latin typeface="Calibri"/>
                <a:ea typeface="Calibri"/>
                <a:cs typeface="Calibri"/>
                <a:sym typeface="Calibri"/>
              </a:rPr>
              <a:t>,</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FSI Teachers</a:t>
            </a:r>
            <a:r>
              <a:rPr lang="en-US" sz="1200" b="0" i="0" u="none" strike="noStrike" cap="none">
                <a:solidFill>
                  <a:schemeClr val="dk1"/>
                </a:solidFill>
                <a:latin typeface="Calibri"/>
                <a:ea typeface="Calibri"/>
                <a:cs typeface="Calibri"/>
                <a:sym typeface="Calibri"/>
              </a:rPr>
              <a:t>  </a:t>
            </a:r>
            <a:r>
              <a:rPr lang="en-US" sz="1200" b="0" i="1" u="none" strike="noStrike" cap="none">
                <a:solidFill>
                  <a:schemeClr val="dk1"/>
                </a:solidFill>
                <a:latin typeface="Calibri"/>
                <a:ea typeface="Calibri"/>
                <a:cs typeface="Calibri"/>
                <a:sym typeface="Calibri"/>
              </a:rPr>
              <a:t>Tiernan Hall 209</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10:00 a.m. – 10:10 a.m.  </a:t>
            </a:r>
            <a:r>
              <a:rPr lang="en-US" sz="1200" b="0" i="0" u="none" strike="noStrike" cap="none">
                <a:solidFill>
                  <a:schemeClr val="dk1"/>
                </a:solidFill>
                <a:latin typeface="Calibri"/>
                <a:ea typeface="Calibri"/>
                <a:cs typeface="Calibri"/>
                <a:sym typeface="Calibri"/>
              </a:rPr>
              <a:t>Hydration Break</a:t>
            </a:r>
            <a:endParaRPr sz="12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10:10 a.m. – 11:50 a.m.  </a:t>
            </a:r>
            <a:r>
              <a:rPr lang="en-US" sz="1200" b="1">
                <a:solidFill>
                  <a:schemeClr val="dk1"/>
                </a:solidFill>
                <a:latin typeface="Calibri"/>
                <a:ea typeface="Calibri"/>
                <a:cs typeface="Calibri"/>
                <a:sym typeface="Calibri"/>
              </a:rPr>
              <a:t>Shooting Reconstruction</a:t>
            </a:r>
            <a:r>
              <a:rPr lang="en-US" sz="1200" b="1" i="0" u="none" strike="noStrike" cap="none">
                <a:solidFill>
                  <a:schemeClr val="dk1"/>
                </a:solidFill>
                <a:latin typeface="Calibri"/>
                <a:ea typeface="Calibri"/>
                <a:cs typeface="Calibri"/>
                <a:sym typeface="Calibri"/>
              </a:rPr>
              <a:t>,</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Dr</a:t>
            </a:r>
            <a:r>
              <a:rPr lang="en-US" sz="1200" b="0" i="0" u="none" strike="noStrike" cap="none">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Kevin Parmelee  </a:t>
            </a:r>
            <a:r>
              <a:rPr lang="en-US" sz="1200" b="0" i="1" u="none" strike="noStrike" cap="none">
                <a:solidFill>
                  <a:schemeClr val="dk1"/>
                </a:solidFill>
                <a:latin typeface="Calibri"/>
                <a:ea typeface="Calibri"/>
                <a:cs typeface="Calibri"/>
                <a:sym typeface="Calibri"/>
              </a:rPr>
              <a:t>Tiernan Hall 209</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noon – 1:15 p.m.  </a:t>
            </a:r>
            <a:r>
              <a:rPr lang="en-US" sz="1200" b="0" i="0" u="none" strike="noStrike" cap="none">
                <a:solidFill>
                  <a:schemeClr val="dk1"/>
                </a:solidFill>
                <a:latin typeface="Calibri"/>
                <a:ea typeface="Calibri"/>
                <a:cs typeface="Calibri"/>
                <a:sym typeface="Calibri"/>
              </a:rPr>
              <a:t>Lunch</a:t>
            </a:r>
            <a:endParaRPr/>
          </a:p>
          <a:p>
            <a:pPr marL="0" marR="0" lvl="0" indent="0" algn="l" rtl="0">
              <a:lnSpc>
                <a:spcPct val="100000"/>
              </a:lnSpc>
              <a:spcBef>
                <a:spcPts val="0"/>
              </a:spcBef>
              <a:spcAft>
                <a:spcPts val="0"/>
              </a:spcAft>
              <a:buClr>
                <a:srgbClr val="000000"/>
              </a:buClr>
              <a:buSzPts val="1200"/>
              <a:buFont typeface="Arial"/>
              <a:buNone/>
            </a:pPr>
            <a:r>
              <a:rPr lang="en-US" sz="1200">
                <a:latin typeface="Calibri"/>
                <a:ea typeface="Calibri"/>
                <a:cs typeface="Calibri"/>
                <a:sym typeface="Calibri"/>
              </a:rPr>
              <a:t>Holly Stern, Esq., NJIT General Counsel and Vice President, Legal Affairs </a:t>
            </a:r>
            <a:endParaRPr sz="12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Keynote: </a:t>
            </a:r>
            <a:r>
              <a:rPr lang="en-US" sz="1200" b="1" i="1">
                <a:solidFill>
                  <a:schemeClr val="dk1"/>
                </a:solidFill>
                <a:latin typeface="Calibri"/>
                <a:ea typeface="Calibri"/>
                <a:cs typeface="Calibri"/>
                <a:sym typeface="Calibri"/>
              </a:rPr>
              <a:t>Jennifer Sellitti, J.D.,</a:t>
            </a:r>
            <a:r>
              <a:rPr lang="en-US" sz="1200">
                <a:solidFill>
                  <a:schemeClr val="dk1"/>
                </a:solidFill>
                <a:latin typeface="Calibri"/>
                <a:ea typeface="Calibri"/>
                <a:cs typeface="Calibri"/>
                <a:sym typeface="Calibri"/>
              </a:rPr>
              <a:t> NJ Public Defender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Eberhardt Hall 112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1:15 p.m. – 2:05 p.m.  </a:t>
            </a:r>
            <a:r>
              <a:rPr lang="en-US" sz="1200" b="1">
                <a:solidFill>
                  <a:schemeClr val="dk1"/>
                </a:solidFill>
                <a:highlight>
                  <a:schemeClr val="lt1"/>
                </a:highlight>
                <a:latin typeface="Calibri"/>
                <a:ea typeface="Calibri"/>
                <a:cs typeface="Calibri"/>
                <a:sym typeface="Calibri"/>
              </a:rPr>
              <a:t>Forensic Document Examination</a:t>
            </a:r>
            <a:endParaRPr sz="1200" b="1">
              <a:solidFill>
                <a:schemeClr val="dk1"/>
              </a:solidFill>
              <a:highlight>
                <a:schemeClr val="lt1"/>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highlight>
                  <a:schemeClr val="lt1"/>
                </a:highlight>
                <a:latin typeface="Calibri"/>
                <a:ea typeface="Calibri"/>
                <a:cs typeface="Calibri"/>
                <a:sym typeface="Calibri"/>
              </a:rPr>
              <a:t>Mr. John Osborn</a:t>
            </a:r>
            <a:endParaRPr sz="1200">
              <a:solidFill>
                <a:schemeClr val="dk1"/>
              </a:solidFill>
              <a:highlight>
                <a:schemeClr val="lt1"/>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Eberhardt Hall 112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C00000"/>
                </a:solidFill>
                <a:latin typeface="Calibri"/>
                <a:ea typeface="Calibri"/>
                <a:cs typeface="Calibri"/>
                <a:sym typeface="Calibri"/>
              </a:rPr>
              <a:t>2:05 p.m. – 3:00 p.m.  </a:t>
            </a:r>
            <a:r>
              <a:rPr lang="en-US" sz="1200" b="1">
                <a:solidFill>
                  <a:schemeClr val="dk1"/>
                </a:solidFill>
                <a:latin typeface="Calibri"/>
                <a:ea typeface="Calibri"/>
                <a:cs typeface="Calibri"/>
                <a:sym typeface="Calibri"/>
              </a:rPr>
              <a:t>Takeaways: How Does What We Learned Work in</a:t>
            </a:r>
            <a:r>
              <a:rPr lang="en-US" sz="1200" b="1" i="0" u="none" strike="noStrike" cap="none">
                <a:solidFill>
                  <a:schemeClr val="dk1"/>
                </a:solidFill>
                <a:latin typeface="Calibri"/>
                <a:ea typeface="Calibri"/>
                <a:cs typeface="Calibri"/>
                <a:sym typeface="Calibri"/>
              </a:rPr>
              <a:t> Middle and High School Classrooms?</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An Interactive Discussion with FSI HS Teachers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Eberhardt Hall 112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Before you go, please complete the Conference Evaluation.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Please see the campus map on the next page…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8" name="Google Shape;98;p2"/>
          <p:cNvSpPr txBox="1"/>
          <p:nvPr/>
        </p:nvSpPr>
        <p:spPr>
          <a:xfrm>
            <a:off x="10528183" y="251832"/>
            <a:ext cx="31878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g1ff37e00f50_0_0"/>
          <p:cNvPicPr preferRelativeResize="0"/>
          <p:nvPr/>
        </p:nvPicPr>
        <p:blipFill rotWithShape="1">
          <a:blip r:embed="rId3">
            <a:alphaModFix/>
          </a:blip>
          <a:srcRect/>
          <a:stretch/>
        </p:blipFill>
        <p:spPr>
          <a:xfrm>
            <a:off x="11033753" y="0"/>
            <a:ext cx="1158247" cy="969348"/>
          </a:xfrm>
          <a:prstGeom prst="rect">
            <a:avLst/>
          </a:prstGeom>
          <a:noFill/>
          <a:ln>
            <a:noFill/>
          </a:ln>
        </p:spPr>
      </p:pic>
      <p:pic>
        <p:nvPicPr>
          <p:cNvPr id="303" name="Google Shape;303;g1ff37e00f50_0_0"/>
          <p:cNvPicPr preferRelativeResize="0"/>
          <p:nvPr/>
        </p:nvPicPr>
        <p:blipFill rotWithShape="1">
          <a:blip r:embed="rId4">
            <a:alphaModFix/>
          </a:blip>
          <a:srcRect/>
          <a:stretch/>
        </p:blipFill>
        <p:spPr>
          <a:xfrm>
            <a:off x="0" y="0"/>
            <a:ext cx="2865368" cy="969348"/>
          </a:xfrm>
          <a:prstGeom prst="rect">
            <a:avLst/>
          </a:prstGeom>
          <a:noFill/>
          <a:ln>
            <a:noFill/>
          </a:ln>
        </p:spPr>
      </p:pic>
      <p:pic>
        <p:nvPicPr>
          <p:cNvPr id="304" name="Google Shape;304;g1ff37e00f50_0_0"/>
          <p:cNvPicPr preferRelativeResize="0"/>
          <p:nvPr/>
        </p:nvPicPr>
        <p:blipFill rotWithShape="1">
          <a:blip r:embed="rId5">
            <a:alphaModFix/>
          </a:blip>
          <a:srcRect/>
          <a:stretch/>
        </p:blipFill>
        <p:spPr>
          <a:xfrm>
            <a:off x="4633808" y="28575"/>
            <a:ext cx="6791532" cy="493819"/>
          </a:xfrm>
          <a:prstGeom prst="rect">
            <a:avLst/>
          </a:prstGeom>
          <a:noFill/>
          <a:ln>
            <a:noFill/>
          </a:ln>
        </p:spPr>
      </p:pic>
      <p:sp>
        <p:nvSpPr>
          <p:cNvPr id="305" name="Google Shape;305;g1ff37e00f50_0_0"/>
          <p:cNvSpPr txBox="1"/>
          <p:nvPr/>
        </p:nvSpPr>
        <p:spPr>
          <a:xfrm>
            <a:off x="3032449" y="522400"/>
            <a:ext cx="79236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1">
                <a:solidFill>
                  <a:schemeClr val="dk1"/>
                </a:solidFill>
                <a:latin typeface="Calibri"/>
                <a:ea typeface="Calibri"/>
                <a:cs typeface="Calibri"/>
                <a:sym typeface="Calibri"/>
              </a:rPr>
              <a:t>John Osborn</a:t>
            </a:r>
            <a:endParaRPr sz="20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Forensic Document Examiner</a:t>
            </a:r>
            <a:endParaRPr sz="18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b="1">
                <a:solidFill>
                  <a:schemeClr val="dk1"/>
                </a:solidFill>
                <a:latin typeface="Calibri"/>
                <a:ea typeface="Calibri"/>
                <a:cs typeface="Calibri"/>
                <a:sym typeface="Calibri"/>
              </a:rPr>
              <a:t>Osborn &amp; Son</a:t>
            </a:r>
            <a:endParaRPr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200">
                <a:solidFill>
                  <a:srgbClr val="0B5394"/>
                </a:solidFill>
                <a:latin typeface="Calibri"/>
                <a:ea typeface="Calibri"/>
                <a:cs typeface="Calibri"/>
                <a:sym typeface="Calibri"/>
              </a:rPr>
              <a:t>osbornandson.com </a:t>
            </a:r>
            <a:endParaRPr sz="1200">
              <a:solidFill>
                <a:srgbClr val="0B5394"/>
              </a:solidFill>
              <a:latin typeface="Calibri"/>
              <a:ea typeface="Calibri"/>
              <a:cs typeface="Calibri"/>
              <a:sym typeface="Calibri"/>
            </a:endParaRPr>
          </a:p>
        </p:txBody>
      </p:sp>
      <p:sp>
        <p:nvSpPr>
          <p:cNvPr id="306" name="Google Shape;306;g1ff37e00f50_0_0"/>
          <p:cNvSpPr txBox="1"/>
          <p:nvPr/>
        </p:nvSpPr>
        <p:spPr>
          <a:xfrm>
            <a:off x="10528182" y="251832"/>
            <a:ext cx="42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20</a:t>
            </a:r>
            <a:endParaRPr sz="1400" b="0" i="0" u="none" strike="noStrike" cap="none">
              <a:solidFill>
                <a:srgbClr val="000000"/>
              </a:solidFill>
              <a:latin typeface="Arial"/>
              <a:ea typeface="Arial"/>
              <a:cs typeface="Arial"/>
              <a:sym typeface="Arial"/>
            </a:endParaRPr>
          </a:p>
        </p:txBody>
      </p:sp>
      <p:sp>
        <p:nvSpPr>
          <p:cNvPr id="307" name="Google Shape;307;g1ff37e00f50_0_0"/>
          <p:cNvSpPr txBox="1"/>
          <p:nvPr/>
        </p:nvSpPr>
        <p:spPr>
          <a:xfrm>
            <a:off x="715525" y="2732050"/>
            <a:ext cx="2316900" cy="249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308" name="Google Shape;308;g1ff37e00f50_0_0"/>
          <p:cNvSpPr txBox="1"/>
          <p:nvPr/>
        </p:nvSpPr>
        <p:spPr>
          <a:xfrm>
            <a:off x="2927000" y="1647975"/>
            <a:ext cx="8134500" cy="51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highlight>
                  <a:srgbClr val="FFFFFF"/>
                </a:highlight>
                <a:latin typeface="Calibri"/>
                <a:ea typeface="Calibri"/>
                <a:cs typeface="Calibri"/>
                <a:sym typeface="Calibri"/>
              </a:rPr>
              <a:t>John Paul Osborn is a forensic document examiner and expert witness in the areas of handwriting, hand printing and signature identification, document alteration, identification of machine printed documents including photocopies, non-destructive paper, ink and indentation analysis and all other problems involving physical evidence on documents.</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highlight>
                  <a:srgbClr val="FFFFFF"/>
                </a:highlight>
                <a:latin typeface="Calibri"/>
                <a:ea typeface="Calibri"/>
                <a:cs typeface="Calibri"/>
                <a:sym typeface="Calibri"/>
              </a:rPr>
              <a:t>John is the fourth generation of a family practicing in this field for more than 100 years. His great grandfather authored the highly regarded text "Questioned Documents," as well as "The Problem of Proof," "Mind of the Juror," and "Questioned Document Problems." John received his initial training in the field from his father, Paul Albert Osborn, and has been a full time document examiner for more than twenty five years.</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highlight>
                  <a:srgbClr val="FFFFFF"/>
                </a:highlight>
                <a:latin typeface="Calibri"/>
                <a:ea typeface="Calibri"/>
                <a:cs typeface="Calibri"/>
                <a:sym typeface="Calibri"/>
              </a:rPr>
              <a:t>John was granted full membership status in the American Society of Questioned Document Examiners (www.asqde.org) in 1989 after completing the required testing. He is currently President of the ASQDE and leads its Executive Committee which administrates this seventy-two year old professional organization.</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highlight>
                  <a:srgbClr val="FFFFFF"/>
                </a:highlight>
                <a:latin typeface="Calibri"/>
                <a:ea typeface="Calibri"/>
                <a:cs typeface="Calibri"/>
                <a:sym typeface="Calibri"/>
              </a:rPr>
              <a:t>John was granted certification by the American Board of Forensic Document Examiners (www.abfde.org) after completing the required testing by that Board in 1990. The ABFDE is an internationally recognized and accredited certification board (accredited by the Forensic Specialties Accreditation Board). The ABFDE requires recertification of its members every five years. John completed his last recertification in 2010.</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highlight>
                  <a:srgbClr val="FFFFFF"/>
                </a:highlight>
                <a:latin typeface="Calibri"/>
                <a:ea typeface="Calibri"/>
                <a:cs typeface="Calibri"/>
                <a:sym typeface="Calibri"/>
              </a:rPr>
              <a:t>John also was a working member of the Scientific Working Group for Document Examination in the late 1990s. Currently John is serving on the Questioned Documents subcommittee of the Physics/Pattern Scientific Area Committee overseen by the National Institute of Science and Technology (NIST is an agency of the U.S. Dept. of Commerce). NIST is continuing the work of the Scientific Working Groups in terms of the development and publication of standards and guidelines in the forensic sciences.</a:t>
            </a:r>
            <a:endParaRPr sz="1200">
              <a:solidFill>
                <a:schemeClr val="dk1"/>
              </a:solidFill>
              <a:latin typeface="Calibri"/>
              <a:ea typeface="Calibri"/>
              <a:cs typeface="Calibri"/>
              <a:sym typeface="Calibri"/>
            </a:endParaRPr>
          </a:p>
        </p:txBody>
      </p:sp>
      <p:sp>
        <p:nvSpPr>
          <p:cNvPr id="309" name="Google Shape;309;g1ff37e00f50_0_0"/>
          <p:cNvSpPr txBox="1"/>
          <p:nvPr/>
        </p:nvSpPr>
        <p:spPr>
          <a:xfrm>
            <a:off x="780575" y="1579750"/>
            <a:ext cx="1579800" cy="14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310" name="Google Shape;310;g1ff37e00f50_0_0"/>
          <p:cNvPicPr preferRelativeResize="0"/>
          <p:nvPr/>
        </p:nvPicPr>
        <p:blipFill>
          <a:blip r:embed="rId6">
            <a:alphaModFix/>
          </a:blip>
          <a:stretch>
            <a:fillRect/>
          </a:stretch>
        </p:blipFill>
        <p:spPr>
          <a:xfrm>
            <a:off x="369725" y="1802774"/>
            <a:ext cx="1925575" cy="1925575"/>
          </a:xfrm>
          <a:prstGeom prst="rect">
            <a:avLst/>
          </a:prstGeom>
          <a:noFill/>
          <a:ln w="9525" cap="flat" cmpd="sng">
            <a:solidFill>
              <a:srgbClr val="A61C00"/>
            </a:solidFill>
            <a:prstDash val="solid"/>
            <a:round/>
            <a:headEnd type="none" w="sm" len="sm"/>
            <a:tailEnd type="none" w="sm" len="sm"/>
          </a:ln>
        </p:spPr>
      </p:pic>
      <p:sp>
        <p:nvSpPr>
          <p:cNvPr id="311" name="Google Shape;311;g1ff37e00f50_0_0"/>
          <p:cNvSpPr txBox="1"/>
          <p:nvPr/>
        </p:nvSpPr>
        <p:spPr>
          <a:xfrm>
            <a:off x="3032450" y="6248497"/>
            <a:ext cx="7772400" cy="400200"/>
          </a:xfrm>
          <a:prstGeom prst="rect">
            <a:avLst/>
          </a:prstGeom>
          <a:solidFill>
            <a:srgbClr val="FFF2CC"/>
          </a:solid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000"/>
              <a:buFont typeface="Arial"/>
              <a:buNone/>
            </a:pPr>
            <a:r>
              <a:rPr lang="en-US" sz="1000" b="1">
                <a:solidFill>
                  <a:schemeClr val="dk1"/>
                </a:solidFill>
                <a:latin typeface="Bell MT"/>
                <a:ea typeface="Bell MT"/>
                <a:cs typeface="Bell MT"/>
                <a:sym typeface="Bell MT"/>
              </a:rPr>
              <a:t>DATE			TIME			LOCATION			SESSION</a:t>
            </a:r>
            <a:endParaRPr/>
          </a:p>
          <a:p>
            <a:pPr marL="0" lvl="0" indent="0" algn="l" rtl="0">
              <a:spcBef>
                <a:spcPts val="0"/>
              </a:spcBef>
              <a:spcAft>
                <a:spcPts val="0"/>
              </a:spcAft>
              <a:buClr>
                <a:schemeClr val="dk1"/>
              </a:buClr>
              <a:buSzPts val="1000"/>
              <a:buFont typeface="Arial"/>
              <a:buNone/>
            </a:pPr>
            <a:r>
              <a:rPr lang="en-US" sz="1000">
                <a:solidFill>
                  <a:schemeClr val="dk1"/>
                </a:solidFill>
                <a:latin typeface="Bell MT"/>
                <a:ea typeface="Bell MT"/>
                <a:cs typeface="Bell MT"/>
                <a:sym typeface="Bell MT"/>
              </a:rPr>
              <a:t>Wed, 6.26.2024		1:15-2:05 pm		Eberhardt Hall 112		Forensic Document Examination</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g2e249d2f49e_0_6"/>
          <p:cNvPicPr preferRelativeResize="0"/>
          <p:nvPr/>
        </p:nvPicPr>
        <p:blipFill rotWithShape="1">
          <a:blip r:embed="rId3">
            <a:alphaModFix/>
          </a:blip>
          <a:srcRect/>
          <a:stretch/>
        </p:blipFill>
        <p:spPr>
          <a:xfrm>
            <a:off x="11033753" y="0"/>
            <a:ext cx="1158247" cy="969348"/>
          </a:xfrm>
          <a:prstGeom prst="rect">
            <a:avLst/>
          </a:prstGeom>
          <a:noFill/>
          <a:ln>
            <a:noFill/>
          </a:ln>
        </p:spPr>
      </p:pic>
      <p:pic>
        <p:nvPicPr>
          <p:cNvPr id="317" name="Google Shape;317;g2e249d2f49e_0_6"/>
          <p:cNvPicPr preferRelativeResize="0"/>
          <p:nvPr/>
        </p:nvPicPr>
        <p:blipFill rotWithShape="1">
          <a:blip r:embed="rId4">
            <a:alphaModFix/>
          </a:blip>
          <a:srcRect/>
          <a:stretch/>
        </p:blipFill>
        <p:spPr>
          <a:xfrm>
            <a:off x="0" y="0"/>
            <a:ext cx="2865368" cy="969348"/>
          </a:xfrm>
          <a:prstGeom prst="rect">
            <a:avLst/>
          </a:prstGeom>
          <a:noFill/>
          <a:ln>
            <a:noFill/>
          </a:ln>
        </p:spPr>
      </p:pic>
      <p:sp>
        <p:nvSpPr>
          <p:cNvPr id="318" name="Google Shape;318;g2e249d2f49e_0_6"/>
          <p:cNvSpPr txBox="1"/>
          <p:nvPr/>
        </p:nvSpPr>
        <p:spPr>
          <a:xfrm>
            <a:off x="1305650" y="1207775"/>
            <a:ext cx="9859500" cy="1649386"/>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000" b="1" dirty="0">
                <a:solidFill>
                  <a:srgbClr val="222222"/>
                </a:solidFill>
                <a:highlight>
                  <a:schemeClr val="lt1"/>
                </a:highlight>
                <a:latin typeface="Calibri"/>
                <a:ea typeface="Calibri"/>
                <a:cs typeface="Calibri"/>
                <a:sym typeface="Calibri"/>
              </a:rPr>
              <a:t>Danielle Kelly</a:t>
            </a:r>
            <a:r>
              <a:rPr lang="en-US" sz="1800" b="1" dirty="0">
                <a:solidFill>
                  <a:srgbClr val="222222"/>
                </a:solidFill>
                <a:highlight>
                  <a:schemeClr val="lt1"/>
                </a:highlight>
                <a:latin typeface="Calibri"/>
                <a:ea typeface="Calibri"/>
                <a:cs typeface="Calibri"/>
                <a:sym typeface="Calibri"/>
              </a:rPr>
              <a:t>							</a:t>
            </a:r>
            <a:r>
              <a:rPr lang="en-US" sz="2000" b="1" dirty="0">
                <a:solidFill>
                  <a:srgbClr val="222222"/>
                </a:solidFill>
                <a:highlight>
                  <a:schemeClr val="lt1"/>
                </a:highlight>
                <a:latin typeface="Calibri"/>
                <a:ea typeface="Calibri"/>
                <a:cs typeface="Calibri"/>
                <a:sym typeface="Calibri"/>
              </a:rPr>
              <a:t>Dr. Gustave Ado</a:t>
            </a:r>
            <a:endParaRPr sz="2000" b="1" dirty="0">
              <a:solidFill>
                <a:srgbClr val="222222"/>
              </a:solidFill>
              <a:highlight>
                <a:schemeClr val="lt1"/>
              </a:highlight>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US" sz="1500" b="1" dirty="0">
                <a:solidFill>
                  <a:srgbClr val="222222"/>
                </a:solidFill>
                <a:highlight>
                  <a:schemeClr val="lt1"/>
                </a:highlight>
                <a:latin typeface="Calibri"/>
                <a:ea typeface="Calibri"/>
                <a:cs typeface="Calibri"/>
                <a:sym typeface="Calibri"/>
              </a:rPr>
              <a:t>University High School 	</a:t>
            </a:r>
            <a:r>
              <a:rPr lang="en-US" sz="1200" b="1" dirty="0">
                <a:solidFill>
                  <a:srgbClr val="222222"/>
                </a:solidFill>
                <a:highlight>
                  <a:schemeClr val="lt1"/>
                </a:highlight>
                <a:latin typeface="Calibri"/>
                <a:ea typeface="Calibri"/>
                <a:cs typeface="Calibri"/>
                <a:sym typeface="Calibri"/>
              </a:rPr>
              <a:t>						</a:t>
            </a:r>
            <a:r>
              <a:rPr lang="en-US" sz="1500" b="1" dirty="0" err="1">
                <a:solidFill>
                  <a:srgbClr val="222222"/>
                </a:solidFill>
                <a:highlight>
                  <a:schemeClr val="lt1"/>
                </a:highlight>
                <a:latin typeface="Calibri"/>
                <a:ea typeface="Calibri"/>
                <a:cs typeface="Calibri"/>
                <a:sym typeface="Calibri"/>
              </a:rPr>
              <a:t>Weequahic</a:t>
            </a:r>
            <a:r>
              <a:rPr lang="en-US" sz="1500" b="1" dirty="0">
                <a:solidFill>
                  <a:srgbClr val="222222"/>
                </a:solidFill>
                <a:highlight>
                  <a:schemeClr val="lt1"/>
                </a:highlight>
                <a:latin typeface="Calibri"/>
                <a:ea typeface="Calibri"/>
                <a:cs typeface="Calibri"/>
                <a:sym typeface="Calibri"/>
              </a:rPr>
              <a:t> High School</a:t>
            </a:r>
            <a:endParaRPr sz="1500" b="1" dirty="0">
              <a:solidFill>
                <a:srgbClr val="222222"/>
              </a:solidFill>
              <a:highlight>
                <a:schemeClr val="lt1"/>
              </a:highlight>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US" sz="1200" b="1" dirty="0">
                <a:solidFill>
                  <a:srgbClr val="222222"/>
                </a:solidFill>
                <a:highlight>
                  <a:schemeClr val="lt1"/>
                </a:highlight>
                <a:latin typeface="Calibri"/>
                <a:ea typeface="Calibri"/>
                <a:cs typeface="Calibri"/>
                <a:sym typeface="Calibri"/>
              </a:rPr>
              <a:t>Newark, NJ								Newark, NJ</a:t>
            </a:r>
            <a:endParaRPr sz="1200" b="1" dirty="0">
              <a:solidFill>
                <a:srgbClr val="222222"/>
              </a:solidFill>
              <a:highlight>
                <a:schemeClr val="lt1"/>
              </a:highlight>
              <a:latin typeface="Calibri"/>
              <a:ea typeface="Calibri"/>
              <a:cs typeface="Calibri"/>
              <a:sym typeface="Calibri"/>
            </a:endParaRPr>
          </a:p>
          <a:p>
            <a:pPr marL="0" lvl="0" indent="0" algn="l" rtl="0">
              <a:lnSpc>
                <a:spcPct val="115000"/>
              </a:lnSpc>
              <a:spcBef>
                <a:spcPts val="1000"/>
              </a:spcBef>
              <a:spcAft>
                <a:spcPts val="1000"/>
              </a:spcAft>
              <a:buClr>
                <a:schemeClr val="dk1"/>
              </a:buClr>
              <a:buSzPts val="1100"/>
              <a:buFont typeface="Arial"/>
              <a:buNone/>
            </a:pPr>
            <a:r>
              <a:rPr lang="en-US" sz="1200" u="sng" dirty="0">
                <a:solidFill>
                  <a:schemeClr val="hlink"/>
                </a:solidFill>
                <a:highlight>
                  <a:schemeClr val="lt1"/>
                </a:highlight>
                <a:latin typeface="Calibri"/>
                <a:ea typeface="Calibri"/>
                <a:cs typeface="Calibri"/>
                <a:sym typeface="Calibri"/>
                <a:hlinkClick r:id="rId5"/>
              </a:rPr>
              <a:t>D1kelly@nps.k12.nj.us</a:t>
            </a:r>
            <a:r>
              <a:rPr lang="en-US" sz="1200" dirty="0">
                <a:solidFill>
                  <a:srgbClr val="222222"/>
                </a:solidFill>
                <a:highlight>
                  <a:schemeClr val="lt1"/>
                </a:highlight>
                <a:latin typeface="Calibri"/>
                <a:ea typeface="Calibri"/>
                <a:cs typeface="Calibri"/>
                <a:sym typeface="Calibri"/>
              </a:rPr>
              <a:t> 							</a:t>
            </a:r>
            <a:r>
              <a:rPr lang="en-US" sz="1200" u="sng" dirty="0">
                <a:solidFill>
                  <a:schemeClr val="hlink"/>
                </a:solidFill>
                <a:highlight>
                  <a:schemeClr val="lt1"/>
                </a:highlight>
                <a:latin typeface="Calibri"/>
                <a:ea typeface="Calibri"/>
                <a:cs typeface="Calibri"/>
                <a:sym typeface="Calibri"/>
                <a:hlinkClick r:id="rId6"/>
              </a:rPr>
              <a:t>G2ado@nps.k12.nj.us</a:t>
            </a:r>
            <a:r>
              <a:rPr lang="en-US" sz="1200" dirty="0">
                <a:solidFill>
                  <a:srgbClr val="222222"/>
                </a:solidFill>
                <a:highlight>
                  <a:schemeClr val="lt1"/>
                </a:highlight>
                <a:latin typeface="Calibri"/>
                <a:ea typeface="Calibri"/>
                <a:cs typeface="Calibri"/>
                <a:sym typeface="Calibri"/>
              </a:rPr>
              <a:t> </a:t>
            </a:r>
            <a:endParaRPr sz="1200" dirty="0">
              <a:solidFill>
                <a:schemeClr val="dk1"/>
              </a:solidFill>
              <a:latin typeface="Calibri"/>
              <a:ea typeface="Calibri"/>
              <a:cs typeface="Calibri"/>
              <a:sym typeface="Calibri"/>
            </a:endParaRPr>
          </a:p>
        </p:txBody>
      </p:sp>
      <p:pic>
        <p:nvPicPr>
          <p:cNvPr id="319" name="Google Shape;319;g2e249d2f49e_0_6"/>
          <p:cNvPicPr preferRelativeResize="0"/>
          <p:nvPr/>
        </p:nvPicPr>
        <p:blipFill rotWithShape="1">
          <a:blip r:embed="rId7">
            <a:alphaModFix/>
          </a:blip>
          <a:srcRect/>
          <a:stretch/>
        </p:blipFill>
        <p:spPr>
          <a:xfrm>
            <a:off x="4438658" y="0"/>
            <a:ext cx="6791532" cy="493819"/>
          </a:xfrm>
          <a:prstGeom prst="rect">
            <a:avLst/>
          </a:prstGeom>
          <a:noFill/>
          <a:ln>
            <a:noFill/>
          </a:ln>
        </p:spPr>
      </p:pic>
      <p:sp>
        <p:nvSpPr>
          <p:cNvPr id="320" name="Google Shape;320;g2e249d2f49e_0_6"/>
          <p:cNvSpPr txBox="1"/>
          <p:nvPr/>
        </p:nvSpPr>
        <p:spPr>
          <a:xfrm>
            <a:off x="3032374" y="480450"/>
            <a:ext cx="7923600" cy="4155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800"/>
              <a:buFont typeface="Arial"/>
              <a:buNone/>
            </a:pPr>
            <a:r>
              <a:rPr lang="en-US" sz="2100" b="1">
                <a:solidFill>
                  <a:schemeClr val="dk1"/>
                </a:solidFill>
                <a:latin typeface="Calibri"/>
                <a:ea typeface="Calibri"/>
                <a:cs typeface="Calibri"/>
                <a:sym typeface="Calibri"/>
              </a:rPr>
              <a:t>Forensic Science Initiative Teacher-Leaders</a:t>
            </a:r>
            <a:endParaRPr sz="2300" b="1">
              <a:solidFill>
                <a:schemeClr val="dk1"/>
              </a:solidFill>
              <a:latin typeface="Times New Roman"/>
              <a:ea typeface="Times New Roman"/>
              <a:cs typeface="Times New Roman"/>
              <a:sym typeface="Times New Roman"/>
            </a:endParaRPr>
          </a:p>
        </p:txBody>
      </p:sp>
      <p:sp>
        <p:nvSpPr>
          <p:cNvPr id="321" name="Google Shape;321;g2e249d2f49e_0_6"/>
          <p:cNvSpPr txBox="1"/>
          <p:nvPr/>
        </p:nvSpPr>
        <p:spPr>
          <a:xfrm>
            <a:off x="10528182" y="251832"/>
            <a:ext cx="42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21</a:t>
            </a:r>
            <a:endParaRPr sz="1400" b="0" i="0" u="none" strike="noStrike" cap="none">
              <a:solidFill>
                <a:srgbClr val="000000"/>
              </a:solidFill>
              <a:latin typeface="Arial"/>
              <a:ea typeface="Arial"/>
              <a:cs typeface="Arial"/>
              <a:sym typeface="Arial"/>
            </a:endParaRPr>
          </a:p>
        </p:txBody>
      </p:sp>
      <p:sp>
        <p:nvSpPr>
          <p:cNvPr id="322" name="Google Shape;322;g2e249d2f49e_0_6"/>
          <p:cNvSpPr txBox="1"/>
          <p:nvPr/>
        </p:nvSpPr>
        <p:spPr>
          <a:xfrm>
            <a:off x="1193974" y="6033050"/>
            <a:ext cx="10492057" cy="400200"/>
          </a:xfrm>
          <a:prstGeom prst="rect">
            <a:avLst/>
          </a:prstGeom>
          <a:solidFill>
            <a:srgbClr val="FFF2CC"/>
          </a:solid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000"/>
              <a:buFont typeface="Arial"/>
              <a:buNone/>
            </a:pPr>
            <a:r>
              <a:rPr lang="en-US" sz="1000" b="1">
                <a:solidFill>
                  <a:schemeClr val="dk1"/>
                </a:solidFill>
                <a:latin typeface="Bell MT"/>
                <a:ea typeface="Bell MT"/>
                <a:cs typeface="Bell MT"/>
                <a:sym typeface="Bell MT"/>
              </a:rPr>
              <a:t>DATE			TIME			LOCATION		SESSION</a:t>
            </a:r>
            <a:endParaRPr/>
          </a:p>
          <a:p>
            <a:pPr marL="0" lvl="0" indent="0" algn="l" rtl="0">
              <a:spcBef>
                <a:spcPts val="0"/>
              </a:spcBef>
              <a:spcAft>
                <a:spcPts val="0"/>
              </a:spcAft>
              <a:buClr>
                <a:schemeClr val="dk1"/>
              </a:buClr>
              <a:buSzPts val="1000"/>
              <a:buFont typeface="Arial"/>
              <a:buNone/>
            </a:pPr>
            <a:r>
              <a:rPr lang="en-US" sz="1000">
                <a:solidFill>
                  <a:schemeClr val="dk1"/>
                </a:solidFill>
                <a:latin typeface="Bell MT"/>
                <a:ea typeface="Bell MT"/>
                <a:cs typeface="Bell MT"/>
                <a:sym typeface="Bell MT"/>
              </a:rPr>
              <a:t>Wed, 6.26.2024		2:05-3:00 pm		Eberhardt Hall 112	</a:t>
            </a:r>
            <a:r>
              <a:rPr lang="en-US" sz="1000" b="1">
                <a:solidFill>
                  <a:schemeClr val="dk1"/>
                </a:solidFill>
                <a:latin typeface="Bell MT"/>
                <a:ea typeface="Bell MT"/>
                <a:cs typeface="Bell MT"/>
                <a:sym typeface="Bell MT"/>
              </a:rPr>
              <a:t>Takeaways: </a:t>
            </a:r>
            <a:r>
              <a:rPr lang="en-US" sz="1000">
                <a:solidFill>
                  <a:schemeClr val="dk1"/>
                </a:solidFill>
                <a:latin typeface="Bell MT"/>
                <a:ea typeface="Bell MT"/>
                <a:cs typeface="Bell MT"/>
                <a:sym typeface="Bell MT"/>
              </a:rPr>
              <a:t>How Does What We Learned Work in Middle and High School Classrooms?</a:t>
            </a:r>
            <a:endParaRPr sz="1800" b="0" i="0" u="none" strike="noStrike" cap="none">
              <a:solidFill>
                <a:schemeClr val="dk1"/>
              </a:solidFill>
              <a:latin typeface="Calibri"/>
              <a:ea typeface="Calibri"/>
              <a:cs typeface="Calibri"/>
              <a:sym typeface="Calibri"/>
            </a:endParaRPr>
          </a:p>
        </p:txBody>
      </p:sp>
      <p:sp>
        <p:nvSpPr>
          <p:cNvPr id="323" name="Google Shape;323;g2e249d2f49e_0_6"/>
          <p:cNvSpPr txBox="1"/>
          <p:nvPr/>
        </p:nvSpPr>
        <p:spPr>
          <a:xfrm>
            <a:off x="6806600" y="2848600"/>
            <a:ext cx="3585900" cy="247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chemeClr val="dk1"/>
                </a:solidFill>
                <a:highlight>
                  <a:srgbClr val="FFFFFF"/>
                </a:highlight>
                <a:latin typeface="Calibri"/>
                <a:ea typeface="Calibri"/>
                <a:cs typeface="Calibri"/>
                <a:sym typeface="Calibri"/>
              </a:rPr>
              <a:t>Dr. Gustave Ado has 23 years of experience teaching biology, anatomy and physiology, medical terminology, forensic science, and health science courses to high school and college students. He currently teaches at Weequahic High School in Newark. </a:t>
            </a:r>
            <a:endParaRPr sz="11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highlight>
                  <a:schemeClr val="lt1"/>
                </a:highlight>
                <a:latin typeface="Calibri"/>
                <a:ea typeface="Calibri"/>
                <a:cs typeface="Calibri"/>
                <a:sym typeface="Calibri"/>
              </a:rPr>
              <a:t>Dr. Ado </a:t>
            </a:r>
            <a:r>
              <a:rPr lang="en-US" sz="1100">
                <a:solidFill>
                  <a:srgbClr val="262626"/>
                </a:solidFill>
                <a:highlight>
                  <a:schemeClr val="lt1"/>
                </a:highlight>
                <a:latin typeface="Calibri"/>
                <a:ea typeface="Calibri"/>
                <a:cs typeface="Calibri"/>
                <a:sym typeface="Calibri"/>
              </a:rPr>
              <a:t>completed a doctorate in Science Education (Ed.D.) at Teachers College, Columbia University</a:t>
            </a:r>
            <a:r>
              <a:rPr lang="en-US" sz="1100">
                <a:solidFill>
                  <a:schemeClr val="dk1"/>
                </a:solidFill>
                <a:highlight>
                  <a:schemeClr val="lt1"/>
                </a:highlight>
                <a:latin typeface="Calibri"/>
                <a:ea typeface="Calibri"/>
                <a:cs typeface="Calibri"/>
                <a:sym typeface="Calibri"/>
              </a:rPr>
              <a:t>. His prior training includes an undergraduate degree in Biological Sciences and a master’s in Science Education.</a:t>
            </a:r>
            <a:endParaRPr sz="11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highlight>
                  <a:schemeClr val="lt1"/>
                </a:highlight>
                <a:latin typeface="Calibri"/>
                <a:ea typeface="Calibri"/>
                <a:cs typeface="Calibri"/>
                <a:sym typeface="Calibri"/>
              </a:rPr>
              <a:t>Additionally, he engages in research that focuses on how to teach controversial science topics, such as HIV/AIDS, within the science curriculum. </a:t>
            </a:r>
            <a:r>
              <a:rPr lang="en-US" sz="1100">
                <a:solidFill>
                  <a:schemeClr val="dk1"/>
                </a:solidFill>
                <a:highlight>
                  <a:srgbClr val="FFFFFF"/>
                </a:highlight>
                <a:latin typeface="Calibri"/>
                <a:ea typeface="Calibri"/>
                <a:cs typeface="Calibri"/>
                <a:sym typeface="Calibri"/>
              </a:rPr>
              <a:t>Dr. Ado believes that HIV/AIDS education can be integrated into the  school-based science curricula and taught by science teachers in order to better address children’s sexual health. </a:t>
            </a:r>
            <a:endParaRPr sz="11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10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sz="1100">
              <a:solidFill>
                <a:srgbClr val="222222"/>
              </a:solidFill>
              <a:highlight>
                <a:srgbClr val="FFFFFF"/>
              </a:highlight>
              <a:latin typeface="Calibri"/>
              <a:ea typeface="Calibri"/>
              <a:cs typeface="Calibri"/>
              <a:sym typeface="Calibri"/>
            </a:endParaRPr>
          </a:p>
        </p:txBody>
      </p:sp>
      <p:sp>
        <p:nvSpPr>
          <p:cNvPr id="324" name="Google Shape;324;g2e249d2f49e_0_6"/>
          <p:cNvSpPr txBox="1"/>
          <p:nvPr/>
        </p:nvSpPr>
        <p:spPr>
          <a:xfrm>
            <a:off x="1376250" y="2924800"/>
            <a:ext cx="3540600" cy="247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a:solidFill>
                  <a:schemeClr val="dk1"/>
                </a:solidFill>
                <a:latin typeface="Calibri"/>
                <a:ea typeface="Calibri"/>
                <a:cs typeface="Calibri"/>
                <a:sym typeface="Calibri"/>
              </a:rPr>
              <a:t>With 24 years of teaching experience, Danielle Kelly has certifications in biology, general science, and special education, along with a master’s degree in Teaching.  </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100">
                <a:solidFill>
                  <a:schemeClr val="dk1"/>
                </a:solidFill>
                <a:latin typeface="Calibri"/>
                <a:ea typeface="Calibri"/>
                <a:cs typeface="Calibri"/>
                <a:sym typeface="Calibri"/>
              </a:rPr>
              <a:t>Teaching at University High School for the past 13 years, she has had the opportunity to teach middle school and high school core subjects and electives, now primarily forensic science. She has worked on curriculum development for various sciences within the Newark School district, has mentored many new teachers and student teachers, and is the current Union Representative for University High School.  </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Mrs. Kelly lives in Livingston with her husband and four children and enjoys playing soccer, golfing, and spending time with her family.</a:t>
            </a:r>
            <a:endParaRPr sz="1100">
              <a:solidFill>
                <a:schemeClr val="dk1"/>
              </a:solidFill>
              <a:latin typeface="Calibri"/>
              <a:ea typeface="Calibri"/>
              <a:cs typeface="Calibri"/>
              <a:sym typeface="Calibri"/>
            </a:endParaRPr>
          </a:p>
          <a:p>
            <a:pPr marL="0" lvl="0" indent="0" algn="l" rtl="0">
              <a:lnSpc>
                <a:spcPct val="100000"/>
              </a:lnSpc>
              <a:spcBef>
                <a:spcPts val="1200"/>
              </a:spcBef>
              <a:spcAft>
                <a:spcPts val="0"/>
              </a:spcAft>
              <a:buNone/>
            </a:pPr>
            <a:endParaRPr sz="1200">
              <a:solidFill>
                <a:schemeClr val="dk1"/>
              </a:solidFill>
              <a:highlight>
                <a:srgbClr val="FFFFFF"/>
              </a:highlight>
              <a:latin typeface="Calibri"/>
              <a:ea typeface="Calibri"/>
              <a:cs typeface="Calibri"/>
              <a:sym typeface="Calibri"/>
            </a:endParaRPr>
          </a:p>
          <a:p>
            <a:pPr marL="0" lvl="0" indent="0" algn="l" rtl="0">
              <a:spcBef>
                <a:spcPts val="1200"/>
              </a:spcBef>
              <a:spcAft>
                <a:spcPts val="0"/>
              </a:spcAft>
              <a:buNone/>
            </a:pPr>
            <a:endParaRPr sz="1100">
              <a:solidFill>
                <a:srgbClr val="222222"/>
              </a:solidFill>
              <a:highlight>
                <a:srgbClr val="FFFFFF"/>
              </a:highlight>
              <a:latin typeface="Calibri"/>
              <a:ea typeface="Calibri"/>
              <a:cs typeface="Calibri"/>
              <a:sym typeface="Calibri"/>
            </a:endParaRPr>
          </a:p>
        </p:txBody>
      </p:sp>
      <p:pic>
        <p:nvPicPr>
          <p:cNvPr id="325" name="Google Shape;325;g2e249d2f49e_0_6"/>
          <p:cNvPicPr preferRelativeResize="0"/>
          <p:nvPr/>
        </p:nvPicPr>
        <p:blipFill>
          <a:blip r:embed="rId8">
            <a:alphaModFix/>
          </a:blip>
          <a:stretch>
            <a:fillRect/>
          </a:stretch>
        </p:blipFill>
        <p:spPr>
          <a:xfrm>
            <a:off x="3258550" y="969350"/>
            <a:ext cx="1570679" cy="1761800"/>
          </a:xfrm>
          <a:prstGeom prst="rect">
            <a:avLst/>
          </a:prstGeom>
          <a:noFill/>
          <a:ln w="9525" cap="flat" cmpd="sng">
            <a:solidFill>
              <a:srgbClr val="C00000"/>
            </a:solidFill>
            <a:prstDash val="solid"/>
            <a:round/>
            <a:headEnd type="none" w="sm" len="sm"/>
            <a:tailEnd type="none" w="sm" len="sm"/>
          </a:ln>
        </p:spPr>
      </p:pic>
      <p:pic>
        <p:nvPicPr>
          <p:cNvPr id="326" name="Google Shape;326;g2e249d2f49e_0_6"/>
          <p:cNvPicPr preferRelativeResize="0"/>
          <p:nvPr/>
        </p:nvPicPr>
        <p:blipFill>
          <a:blip r:embed="rId9">
            <a:alphaModFix/>
          </a:blip>
          <a:stretch>
            <a:fillRect/>
          </a:stretch>
        </p:blipFill>
        <p:spPr>
          <a:xfrm>
            <a:off x="6873501" y="1013238"/>
            <a:ext cx="1421975" cy="1761800"/>
          </a:xfrm>
          <a:prstGeom prst="rect">
            <a:avLst/>
          </a:prstGeom>
          <a:noFill/>
          <a:ln w="9525" cap="flat" cmpd="sng">
            <a:solidFill>
              <a:srgbClr val="C00000"/>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14"/>
          <p:cNvPicPr preferRelativeResize="0"/>
          <p:nvPr/>
        </p:nvPicPr>
        <p:blipFill rotWithShape="1">
          <a:blip r:embed="rId3">
            <a:alphaModFix/>
          </a:blip>
          <a:srcRect/>
          <a:stretch/>
        </p:blipFill>
        <p:spPr>
          <a:xfrm>
            <a:off x="0" y="0"/>
            <a:ext cx="2270670" cy="768163"/>
          </a:xfrm>
          <a:prstGeom prst="rect">
            <a:avLst/>
          </a:prstGeom>
          <a:noFill/>
          <a:ln>
            <a:noFill/>
          </a:ln>
        </p:spPr>
      </p:pic>
      <p:pic>
        <p:nvPicPr>
          <p:cNvPr id="332" name="Google Shape;332;p14"/>
          <p:cNvPicPr preferRelativeResize="0"/>
          <p:nvPr/>
        </p:nvPicPr>
        <p:blipFill rotWithShape="1">
          <a:blip r:embed="rId4">
            <a:alphaModFix/>
          </a:blip>
          <a:srcRect/>
          <a:stretch/>
        </p:blipFill>
        <p:spPr>
          <a:xfrm>
            <a:off x="11045904" y="0"/>
            <a:ext cx="1146096" cy="956345"/>
          </a:xfrm>
          <a:prstGeom prst="rect">
            <a:avLst/>
          </a:prstGeom>
          <a:noFill/>
          <a:ln>
            <a:noFill/>
          </a:ln>
        </p:spPr>
      </p:pic>
      <p:pic>
        <p:nvPicPr>
          <p:cNvPr id="333" name="Google Shape;333;p14"/>
          <p:cNvPicPr preferRelativeResize="0"/>
          <p:nvPr/>
        </p:nvPicPr>
        <p:blipFill rotWithShape="1">
          <a:blip r:embed="rId5">
            <a:alphaModFix/>
          </a:blip>
          <a:srcRect/>
          <a:stretch/>
        </p:blipFill>
        <p:spPr>
          <a:xfrm>
            <a:off x="3356680" y="231256"/>
            <a:ext cx="6791532" cy="493819"/>
          </a:xfrm>
          <a:prstGeom prst="rect">
            <a:avLst/>
          </a:prstGeom>
          <a:noFill/>
          <a:ln>
            <a:noFill/>
          </a:ln>
        </p:spPr>
      </p:pic>
      <p:sp>
        <p:nvSpPr>
          <p:cNvPr id="334" name="Google Shape;334;p14"/>
          <p:cNvSpPr txBox="1"/>
          <p:nvPr/>
        </p:nvSpPr>
        <p:spPr>
          <a:xfrm>
            <a:off x="631900" y="1118375"/>
            <a:ext cx="11169900" cy="546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3C78D8"/>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https://www.njit.edu/precollege/teacher-prep-program-forensic-science</a:t>
            </a:r>
            <a:r>
              <a:rPr lang="en-US" sz="1200">
                <a:solidFill>
                  <a:srgbClr val="3C78D8"/>
                </a:solidFill>
                <a:latin typeface="Calibri"/>
                <a:ea typeface="Calibri"/>
                <a:cs typeface="Calibri"/>
                <a:sym typeface="Calibri"/>
              </a:rPr>
              <a:t> </a:t>
            </a:r>
            <a:r>
              <a:rPr lang="en-US" sz="1200" b="0" i="0" u="none" strike="noStrike" cap="none">
                <a:solidFill>
                  <a:srgbClr val="3C78D8"/>
                </a:solidFill>
                <a:latin typeface="Calibri"/>
                <a:ea typeface="Calibri"/>
                <a:cs typeface="Calibri"/>
                <a:sym typeface="Calibri"/>
              </a:rPr>
              <a:t> </a:t>
            </a:r>
            <a:endParaRPr sz="1400" b="0" i="0" u="none" strike="noStrike" cap="none">
              <a:solidFill>
                <a:srgbClr val="3C78D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NJIT Forensic Science Initiative (FSI) Teacher Prep Program helps teachers prepare to teach forensics to high school students. Teachers completing the program </a:t>
            </a:r>
            <a:r>
              <a:rPr lang="en-US" sz="1200">
                <a:solidFill>
                  <a:schemeClr val="dk1"/>
                </a:solidFill>
                <a:latin typeface="Calibri"/>
                <a:ea typeface="Calibri"/>
                <a:cs typeface="Calibri"/>
                <a:sym typeface="Calibri"/>
              </a:rPr>
              <a:t>can </a:t>
            </a:r>
            <a:r>
              <a:rPr lang="en-US" sz="1200" b="0" i="0" u="none" strike="noStrike" cap="none">
                <a:solidFill>
                  <a:schemeClr val="dk1"/>
                </a:solidFill>
                <a:latin typeface="Calibri"/>
                <a:ea typeface="Calibri"/>
                <a:cs typeface="Calibri"/>
                <a:sym typeface="Calibri"/>
              </a:rPr>
              <a:t>be qualified to teach FRSC 201 </a:t>
            </a:r>
            <a:r>
              <a:rPr lang="en-US" sz="1200" b="0" i="1" u="none" strike="noStrike" cap="none">
                <a:solidFill>
                  <a:schemeClr val="dk1"/>
                </a:solidFill>
                <a:latin typeface="Calibri"/>
                <a:ea typeface="Calibri"/>
                <a:cs typeface="Calibri"/>
                <a:sym typeface="Calibri"/>
              </a:rPr>
              <a:t>Introduction to Forensic Science </a:t>
            </a:r>
            <a:r>
              <a:rPr lang="en-US" sz="1200" b="0" i="0" u="none" strike="noStrike" cap="none">
                <a:solidFill>
                  <a:schemeClr val="dk1"/>
                </a:solidFill>
                <a:latin typeface="Calibri"/>
                <a:ea typeface="Calibri"/>
                <a:cs typeface="Calibri"/>
                <a:sym typeface="Calibri"/>
              </a:rPr>
              <a:t>as a dual enrollment course using the NJIT syllabus.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Forensic Science as a high school course can open many options in higher education for students. And, thanks to the many TV shows featuring forensic science, it’s attractive to them, too. Students who might not otherwise see themselves as capable scientists can benefit, especially, from the science they’ll learn in the foundation course in our BS in Forensic Science 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FSI Teacher Prep Program is open to high school teachers who teach Juniors and/or Seniors. Teachers need a Masters Degree in an appropriate science field or equivalent experience, NJ teacher certification in one of the sciences, and a passion for learning.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Professional development in a cohort model takes place on the NJIT campus in the summer with on-going support during the school year. It includes content lessons in several branches of forensic science, curriculum mapping, and lesson development tailored to high school students’ needs.  The program is led by </a:t>
            </a:r>
            <a:r>
              <a:rPr lang="en-US" sz="1200" b="0" i="0" strike="noStrike" cap="none">
                <a:solidFill>
                  <a:schemeClr val="dk1"/>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Barbara Elder Weller</a:t>
            </a:r>
            <a:r>
              <a:rPr lang="en-US" sz="1200" b="0" i="0" strike="noStrike" cap="none">
                <a:solidFill>
                  <a:schemeClr val="dk1"/>
                </a:solidFill>
                <a:latin typeface="Calibri"/>
                <a:ea typeface="Calibri"/>
                <a:cs typeface="Calibri"/>
                <a:sym typeface="Calibri"/>
              </a:rPr>
              <a:t>,</a:t>
            </a:r>
            <a:r>
              <a:rPr lang="en-US" sz="1200" b="0" i="0" u="none" strike="noStrike" cap="none">
                <a:solidFill>
                  <a:schemeClr val="dk1"/>
                </a:solidFill>
                <a:latin typeface="Calibri"/>
                <a:ea typeface="Calibri"/>
                <a:cs typeface="Calibri"/>
                <a:sym typeface="Calibri"/>
              </a:rPr>
              <a:t> Ed.D. (she, her), Senior Director, Program Development and Forensic Science Initiative in the NJIT Center for Pre-College Programs.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initial phase of the program was underwritten by a Governor’s Emergency Education Relief Fund (GEERF II) grant from the NJ Office of the Secretary of Higher Education.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9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Arial"/>
              <a:buNone/>
            </a:pPr>
            <a:r>
              <a:rPr lang="en-US" b="1" i="0" u="none" strike="noStrike" cap="none">
                <a:solidFill>
                  <a:schemeClr val="dk1"/>
                </a:solidFill>
                <a:latin typeface="Calibri"/>
                <a:ea typeface="Calibri"/>
                <a:cs typeface="Calibri"/>
                <a:sym typeface="Calibri"/>
              </a:rPr>
              <a:t>FSI Teacher Prep Program</a:t>
            </a:r>
            <a:r>
              <a:rPr lang="en-US" b="1">
                <a:solidFill>
                  <a:schemeClr val="dk1"/>
                </a:solidFill>
                <a:latin typeface="Calibri"/>
                <a:ea typeface="Calibri"/>
                <a:cs typeface="Calibri"/>
                <a:sym typeface="Calibri"/>
              </a:rPr>
              <a:t> t</a:t>
            </a:r>
            <a:r>
              <a:rPr lang="en-US" b="1" i="0" u="none" strike="noStrike" cap="none">
                <a:solidFill>
                  <a:schemeClr val="dk1"/>
                </a:solidFill>
                <a:latin typeface="Calibri"/>
                <a:ea typeface="Calibri"/>
                <a:cs typeface="Calibri"/>
                <a:sym typeface="Calibri"/>
              </a:rPr>
              <a:t>eachers </a:t>
            </a:r>
            <a:r>
              <a:rPr lang="en-US" b="1">
                <a:solidFill>
                  <a:schemeClr val="dk1"/>
                </a:solidFill>
                <a:latin typeface="Calibri"/>
                <a:ea typeface="Calibri"/>
                <a:cs typeface="Calibri"/>
                <a:sym typeface="Calibri"/>
              </a:rPr>
              <a:t>p</a:t>
            </a:r>
            <a:r>
              <a:rPr lang="en-US" b="1" i="0" u="none" strike="noStrike" cap="none">
                <a:solidFill>
                  <a:schemeClr val="dk1"/>
                </a:solidFill>
                <a:latin typeface="Calibri"/>
                <a:ea typeface="Calibri"/>
                <a:cs typeface="Calibri"/>
                <a:sym typeface="Calibri"/>
              </a:rPr>
              <a:t>resenting at this conference:</a:t>
            </a:r>
            <a:r>
              <a:rPr lang="en-US" b="1">
                <a:solidFill>
                  <a:schemeClr val="dk1"/>
                </a:solidFill>
                <a:latin typeface="Calibri"/>
                <a:ea typeface="Calibri"/>
                <a:cs typeface="Calibri"/>
                <a:sym typeface="Calibri"/>
              </a:rPr>
              <a:t>			Support provided by their colleagues:</a:t>
            </a: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Dr. Gustav Ado, Weequahic High School, Newark							</a:t>
            </a:r>
            <a:r>
              <a:rPr lang="en-US" sz="1200">
                <a:solidFill>
                  <a:schemeClr val="dk1"/>
                </a:solidFill>
                <a:latin typeface="Calibri"/>
                <a:ea typeface="Calibri"/>
                <a:cs typeface="Calibri"/>
                <a:sym typeface="Calibri"/>
              </a:rPr>
              <a:t>Mrs. Dy-Anni Austin, STEM Innovation Academy of the Oranges, Orange</a:t>
            </a:r>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Ms. Sarah Campos, Newark Vocational High School, Newark	</a:t>
            </a:r>
            <a:r>
              <a:rPr lang="en-US" sz="1200" b="0" i="0" u="none" strike="noStrike" cap="none">
                <a:solidFill>
                  <a:schemeClr val="dk1"/>
                </a:solidFill>
                <a:highlight>
                  <a:srgbClr val="FFFF00"/>
                </a:highlight>
                <a:latin typeface="Calibri"/>
                <a:ea typeface="Calibri"/>
                <a:cs typeface="Calibri"/>
                <a:sym typeface="Calibri"/>
              </a:rPr>
              <a:t>	</a:t>
            </a:r>
            <a:r>
              <a:rPr lang="en-US" sz="1200" b="0" i="0" u="none" strike="noStrike" cap="none">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Mrs. Kayla Belen, Phillipsburg High School, Phillipsburg</a:t>
            </a:r>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Mrs. Crstina Rageb Gayed, Ridgewood High School,	Ridgewood					Mrs. Leilani Bhoomz, Science Park High School, Newark</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Mrs. Danielle Kelly, University High School, Newark		</a:t>
            </a:r>
            <a:r>
              <a:rPr lang="en-US" sz="1200" b="0" i="0" u="none" strike="noStrike" cap="none">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		Ms. Damaris Frederique, Central High School, Newark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Ms. Teresa Tenreiro, Hillside High School, Hillside  							Mr. Christopher Kirby, Science Park High School, Newark</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	</a:t>
            </a:r>
            <a:r>
              <a:rPr lang="en-US" sz="1200" b="0" i="0" u="none" strike="noStrike" cap="none">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Dr. Oksana Hnatczuk, Arts High School, Newark</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													Mr. Steve Vega, Kearny High School, Kearny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	       	       				 </a:t>
            </a:r>
            <a:r>
              <a:rPr lang="en-US" sz="1000" b="1">
                <a:solidFill>
                  <a:schemeClr val="dk1"/>
                </a:solidFill>
                <a:latin typeface="Calibri"/>
                <a:ea typeface="Calibri"/>
                <a:cs typeface="Calibri"/>
                <a:sym typeface="Calibri"/>
              </a:rPr>
              <a:t>FSI Teachers Summer 2023</a:t>
            </a:r>
            <a:r>
              <a:rPr lang="en-US" sz="1200">
                <a:solidFill>
                  <a:schemeClr val="dk1"/>
                </a:solidFill>
                <a:latin typeface="Calibri"/>
                <a:ea typeface="Calibri"/>
                <a:cs typeface="Calibri"/>
                <a:sym typeface="Calibri"/>
              </a:rPr>
              <a:t>				</a:t>
            </a:r>
            <a:r>
              <a:rPr lang="en-US" b="1">
                <a:solidFill>
                  <a:schemeClr val="dk1"/>
                </a:solidFill>
                <a:latin typeface="Calibri"/>
                <a:ea typeface="Calibri"/>
                <a:cs typeface="Calibri"/>
                <a:sym typeface="Calibri"/>
              </a:rPr>
              <a:t>Joining them this summer:</a:t>
            </a:r>
            <a:endParaRPr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													Ms. Elizabeth Lozada, Global Studies High School, Newark</a:t>
            </a:r>
            <a:endParaRPr sz="1200">
              <a:solidFill>
                <a:schemeClr val="dk1"/>
              </a:solidFill>
              <a:latin typeface="Calibri"/>
              <a:ea typeface="Calibri"/>
              <a:cs typeface="Calibri"/>
              <a:sym typeface="Calibri"/>
            </a:endParaRPr>
          </a:p>
          <a:p>
            <a:pPr marL="5486400" lvl="0" indent="457200" algn="l" rtl="0">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Ms. Esther Osasogie, Malcolm X. Shabazz High School, Newark</a:t>
            </a:r>
            <a:r>
              <a:rPr lang="en-US" sz="1200" b="0" i="0" u="none" strike="noStrike" cap="none">
                <a:solidFill>
                  <a:schemeClr val="dk1"/>
                </a:solidFill>
                <a:highlight>
                  <a:srgbClr val="FFFF00"/>
                </a:highlight>
                <a:latin typeface="Calibri"/>
                <a:ea typeface="Calibri"/>
                <a:cs typeface="Calibri"/>
                <a:sym typeface="Calibri"/>
              </a:rPr>
              <a:t>	</a:t>
            </a:r>
            <a:r>
              <a:rPr lang="en-US" sz="1200" b="0" i="0" u="none" strike="noStrike" cap="none">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335" name="Google Shape;335;p14"/>
          <p:cNvSpPr txBox="1"/>
          <p:nvPr/>
        </p:nvSpPr>
        <p:spPr>
          <a:xfrm>
            <a:off x="2270669" y="665938"/>
            <a:ext cx="72927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1" i="0" u="none" strike="noStrike" cap="none">
                <a:solidFill>
                  <a:schemeClr val="dk1"/>
                </a:solidFill>
                <a:latin typeface="Calibri"/>
                <a:ea typeface="Calibri"/>
                <a:cs typeface="Calibri"/>
                <a:sym typeface="Calibri"/>
              </a:rPr>
              <a:t>NJIT Forensic Science Initiative (FSI) Teacher Prep Program</a:t>
            </a:r>
            <a:endParaRPr sz="1600" b="0" i="0" u="none" strike="noStrike" cap="none">
              <a:solidFill>
                <a:srgbClr val="000000"/>
              </a:solidFill>
              <a:latin typeface="Arial"/>
              <a:ea typeface="Arial"/>
              <a:cs typeface="Arial"/>
              <a:sym typeface="Arial"/>
            </a:endParaRPr>
          </a:p>
        </p:txBody>
      </p:sp>
      <p:sp>
        <p:nvSpPr>
          <p:cNvPr id="336" name="Google Shape;336;p14"/>
          <p:cNvSpPr txBox="1"/>
          <p:nvPr/>
        </p:nvSpPr>
        <p:spPr>
          <a:xfrm>
            <a:off x="10528182" y="251832"/>
            <a:ext cx="42783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22</a:t>
            </a:r>
            <a:endParaRPr sz="1400" b="0" i="0" u="none" strike="noStrike" cap="none">
              <a:solidFill>
                <a:srgbClr val="000000"/>
              </a:solidFill>
              <a:latin typeface="Arial"/>
              <a:ea typeface="Arial"/>
              <a:cs typeface="Arial"/>
              <a:sym typeface="Arial"/>
            </a:endParaRPr>
          </a:p>
        </p:txBody>
      </p:sp>
      <p:pic>
        <p:nvPicPr>
          <p:cNvPr id="337" name="Google Shape;337;p14"/>
          <p:cNvPicPr preferRelativeResize="0"/>
          <p:nvPr/>
        </p:nvPicPr>
        <p:blipFill>
          <a:blip r:embed="rId8">
            <a:alphaModFix/>
          </a:blip>
          <a:stretch>
            <a:fillRect/>
          </a:stretch>
        </p:blipFill>
        <p:spPr>
          <a:xfrm>
            <a:off x="5430756" y="5113686"/>
            <a:ext cx="2351002" cy="12518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7"/>
          <p:cNvSpPr txBox="1"/>
          <p:nvPr/>
        </p:nvSpPr>
        <p:spPr>
          <a:xfrm>
            <a:off x="9801837" y="867350"/>
            <a:ext cx="2083500" cy="1023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050"/>
              <a:buFont typeface="Arial"/>
              <a:buNone/>
            </a:pPr>
            <a:r>
              <a:rPr lang="en-US" sz="1100" b="1">
                <a:solidFill>
                  <a:schemeClr val="dk1"/>
                </a:solidFill>
                <a:latin typeface="Calibri"/>
                <a:ea typeface="Calibri"/>
                <a:cs typeface="Calibri"/>
                <a:sym typeface="Calibri"/>
              </a:rPr>
              <a:t>Justin Timberlake</a:t>
            </a:r>
            <a:r>
              <a:rPr lang="en-US" sz="1100" b="1" i="1">
                <a:solidFill>
                  <a:schemeClr val="dk1"/>
                </a:solidFill>
                <a:latin typeface="Calibri"/>
                <a:ea typeface="Calibri"/>
                <a:cs typeface="Calibri"/>
                <a:sym typeface="Calibri"/>
              </a:rPr>
              <a:t> </a:t>
            </a:r>
            <a:endParaRPr sz="1100">
              <a:solidFill>
                <a:schemeClr val="dk1"/>
              </a:solidFill>
            </a:endParaRPr>
          </a:p>
          <a:p>
            <a:pPr marL="0" lvl="0" indent="0" algn="l" rtl="0">
              <a:spcBef>
                <a:spcPts val="0"/>
              </a:spcBef>
              <a:spcAft>
                <a:spcPts val="0"/>
              </a:spcAft>
              <a:buClr>
                <a:schemeClr val="dk1"/>
              </a:buClr>
              <a:buSzPts val="1050"/>
              <a:buFont typeface="Arial"/>
              <a:buNone/>
            </a:pPr>
            <a:r>
              <a:rPr lang="en-US" sz="1050">
                <a:solidFill>
                  <a:schemeClr val="dk1"/>
                </a:solidFill>
                <a:latin typeface="Calibri"/>
                <a:ea typeface="Calibri"/>
                <a:cs typeface="Calibri"/>
                <a:sym typeface="Calibri"/>
              </a:rPr>
              <a:t>Wed, Jun 26, 8 PM</a:t>
            </a:r>
            <a:endParaRPr>
              <a:solidFill>
                <a:schemeClr val="dk1"/>
              </a:solidFill>
            </a:endParaRPr>
          </a:p>
          <a:p>
            <a:pPr marL="0" lvl="0" indent="0" algn="l" rtl="0">
              <a:spcBef>
                <a:spcPts val="0"/>
              </a:spcBef>
              <a:spcAft>
                <a:spcPts val="0"/>
              </a:spcAft>
              <a:buClr>
                <a:schemeClr val="dk1"/>
              </a:buClr>
              <a:buSzPts val="1050"/>
              <a:buFont typeface="Arial"/>
              <a:buNone/>
            </a:pPr>
            <a:r>
              <a:rPr lang="en-US" sz="1050">
                <a:solidFill>
                  <a:schemeClr val="dk1"/>
                </a:solidFill>
                <a:latin typeface="Calibri"/>
                <a:ea typeface="Calibri"/>
                <a:cs typeface="Calibri"/>
                <a:sym typeface="Calibri"/>
              </a:rPr>
              <a:t>Madison Square Garden</a:t>
            </a:r>
            <a:endParaRPr sz="105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050"/>
              <a:buFont typeface="Arial"/>
              <a:buNone/>
            </a:pPr>
            <a:r>
              <a:rPr lang="en-US" sz="1050">
                <a:solidFill>
                  <a:schemeClr val="dk1"/>
                </a:solidFill>
                <a:latin typeface="Calibri"/>
                <a:ea typeface="Calibri"/>
                <a:cs typeface="Calibri"/>
                <a:sym typeface="Calibri"/>
              </a:rPr>
              <a:t>4 Pennsylvania Plaza, New York, NY</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17"/>
          <p:cNvSpPr/>
          <p:nvPr/>
        </p:nvSpPr>
        <p:spPr>
          <a:xfrm>
            <a:off x="5450248" y="5658330"/>
            <a:ext cx="2601300" cy="10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100" b="1">
                <a:solidFill>
                  <a:schemeClr val="dk1"/>
                </a:solidFill>
                <a:latin typeface="Calibri"/>
                <a:ea typeface="Calibri"/>
                <a:cs typeface="Calibri"/>
                <a:sym typeface="Calibri"/>
              </a:rPr>
              <a:t>Blue Man Group</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Tue, Jun 2</a:t>
            </a:r>
            <a:r>
              <a:rPr lang="en-US" sz="1050">
                <a:solidFill>
                  <a:schemeClr val="dk1"/>
                </a:solidFill>
                <a:latin typeface="Calibri"/>
                <a:ea typeface="Calibri"/>
                <a:cs typeface="Calibri"/>
                <a:sym typeface="Calibri"/>
              </a:rPr>
              <a:t>5,</a:t>
            </a:r>
            <a:r>
              <a:rPr lang="en-US" sz="1050" b="0" i="0" u="none" strike="noStrike" cap="none">
                <a:solidFill>
                  <a:schemeClr val="dk1"/>
                </a:solidFill>
                <a:latin typeface="Calibri"/>
                <a:ea typeface="Calibri"/>
                <a:cs typeface="Calibri"/>
                <a:sym typeface="Calibri"/>
              </a:rPr>
              <a:t> </a:t>
            </a:r>
            <a:r>
              <a:rPr lang="en-US" sz="1050">
                <a:solidFill>
                  <a:schemeClr val="dk1"/>
                </a:solidFill>
                <a:latin typeface="Calibri"/>
                <a:ea typeface="Calibri"/>
                <a:cs typeface="Calibri"/>
                <a:sym typeface="Calibri"/>
              </a:rPr>
              <a:t>7 </a:t>
            </a:r>
            <a:r>
              <a:rPr lang="en-US" sz="1050" b="0" i="0" u="none" strike="noStrike" cap="none">
                <a:solidFill>
                  <a:schemeClr val="dk1"/>
                </a:solidFill>
                <a:latin typeface="Calibri"/>
                <a:ea typeface="Calibri"/>
                <a:cs typeface="Calibri"/>
                <a:sym typeface="Calibri"/>
              </a:rPr>
              <a:t>PM</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1000"/>
              <a:buFont typeface="Arial"/>
              <a:buNone/>
            </a:pPr>
            <a:r>
              <a:rPr lang="en-US" sz="1000">
                <a:solidFill>
                  <a:schemeClr val="dk1"/>
                </a:solidFill>
                <a:latin typeface="Calibri"/>
                <a:ea typeface="Calibri"/>
                <a:cs typeface="Calibri"/>
                <a:sym typeface="Calibri"/>
              </a:rPr>
              <a:t>Astor Place Theatre</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000"/>
              <a:buFont typeface="Arial"/>
              <a:buNone/>
            </a:pPr>
            <a:r>
              <a:rPr lang="en-US" sz="1000">
                <a:solidFill>
                  <a:schemeClr val="dk1"/>
                </a:solidFill>
                <a:latin typeface="Calibri"/>
                <a:ea typeface="Calibri"/>
                <a:cs typeface="Calibri"/>
                <a:sym typeface="Calibri"/>
              </a:rPr>
              <a:t>434 Lafayette St, New York, NY</a:t>
            </a:r>
            <a:endParaRPr sz="1050">
              <a:solidFill>
                <a:schemeClr val="dk1"/>
              </a:solidFill>
              <a:latin typeface="Calibri"/>
              <a:ea typeface="Calibri"/>
              <a:cs typeface="Calibri"/>
              <a:sym typeface="Calibri"/>
            </a:endParaRPr>
          </a:p>
        </p:txBody>
      </p:sp>
      <p:sp>
        <p:nvSpPr>
          <p:cNvPr id="344" name="Google Shape;344;p17"/>
          <p:cNvSpPr/>
          <p:nvPr/>
        </p:nvSpPr>
        <p:spPr>
          <a:xfrm>
            <a:off x="5458050" y="2010378"/>
            <a:ext cx="2601300" cy="154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100" b="1">
                <a:solidFill>
                  <a:schemeClr val="dk1"/>
                </a:solidFill>
                <a:latin typeface="Calibri"/>
                <a:ea typeface="Calibri"/>
                <a:cs typeface="Calibri"/>
                <a:sym typeface="Calibri"/>
              </a:rPr>
              <a:t>Kenny G</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Tue, Jun 2</a:t>
            </a:r>
            <a:r>
              <a:rPr lang="en-US" sz="1050">
                <a:solidFill>
                  <a:schemeClr val="dk1"/>
                </a:solidFill>
                <a:latin typeface="Calibri"/>
                <a:ea typeface="Calibri"/>
                <a:cs typeface="Calibri"/>
                <a:sym typeface="Calibri"/>
              </a:rPr>
              <a:t>5</a:t>
            </a:r>
            <a:r>
              <a:rPr lang="en-US" sz="1050" b="0" i="0" u="none" strike="noStrike" cap="none">
                <a:solidFill>
                  <a:schemeClr val="dk1"/>
                </a:solidFill>
                <a:latin typeface="Calibri"/>
                <a:ea typeface="Calibri"/>
                <a:cs typeface="Calibri"/>
                <a:sym typeface="Calibri"/>
              </a:rPr>
              <a:t>, </a:t>
            </a:r>
            <a:r>
              <a:rPr lang="en-US" sz="1050">
                <a:solidFill>
                  <a:schemeClr val="dk1"/>
                </a:solidFill>
                <a:latin typeface="Calibri"/>
                <a:ea typeface="Calibri"/>
                <a:cs typeface="Calibri"/>
                <a:sym typeface="Calibri"/>
              </a:rPr>
              <a:t>7</a:t>
            </a:r>
            <a:r>
              <a:rPr lang="en-US" sz="1050" b="0" i="0" u="none" strike="noStrike" cap="none">
                <a:solidFill>
                  <a:schemeClr val="dk1"/>
                </a:solidFill>
                <a:latin typeface="Calibri"/>
                <a:ea typeface="Calibri"/>
                <a:cs typeface="Calibri"/>
                <a:sym typeface="Calibri"/>
              </a:rPr>
              <a:t> PM</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a:solidFill>
                  <a:schemeClr val="dk1"/>
                </a:solidFill>
                <a:latin typeface="Calibri"/>
                <a:ea typeface="Calibri"/>
                <a:cs typeface="Calibri"/>
                <a:sym typeface="Calibri"/>
              </a:rPr>
              <a:t>Ocean City Music Pier</a:t>
            </a: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a:solidFill>
                  <a:schemeClr val="dk1"/>
                </a:solidFill>
                <a:latin typeface="Calibri"/>
                <a:ea typeface="Calibri"/>
                <a:cs typeface="Calibri"/>
                <a:sym typeface="Calibri"/>
              </a:rPr>
              <a:t>825 Boardwalk, Ocean City, NJ</a:t>
            </a: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a:solidFill>
                  <a:schemeClr val="dk1"/>
                </a:solidFill>
                <a:latin typeface="Calibri"/>
                <a:ea typeface="Calibri"/>
                <a:cs typeface="Calibri"/>
                <a:sym typeface="Calibri"/>
              </a:rPr>
              <a:t>Kenny G, is an American smooth jazz saxophonist and composer. He is one of the best-selling artists of all time, with global sales totaling more than 75 million records. </a:t>
            </a:r>
            <a:endParaRPr>
              <a:solidFill>
                <a:schemeClr val="dk1"/>
              </a:solidFill>
            </a:endParaRPr>
          </a:p>
          <a:p>
            <a:pPr marL="0" marR="0" lvl="0" indent="0" algn="l" rtl="0">
              <a:lnSpc>
                <a:spcPct val="100000"/>
              </a:lnSpc>
              <a:spcBef>
                <a:spcPts val="0"/>
              </a:spcBef>
              <a:spcAft>
                <a:spcPts val="0"/>
              </a:spcAft>
              <a:buClr>
                <a:srgbClr val="000000"/>
              </a:buClr>
              <a:buSzPts val="1050"/>
              <a:buFont typeface="Arial"/>
              <a:buNone/>
            </a:pPr>
            <a:endParaRPr>
              <a:solidFill>
                <a:schemeClr val="dk1"/>
              </a:solidFill>
              <a:highlight>
                <a:srgbClr val="FFFF00"/>
              </a:highlight>
            </a:endParaRPr>
          </a:p>
          <a:p>
            <a:pPr marL="0" marR="0" lvl="0" indent="0" algn="l" rtl="0">
              <a:lnSpc>
                <a:spcPct val="100000"/>
              </a:lnSpc>
              <a:spcBef>
                <a:spcPts val="0"/>
              </a:spcBef>
              <a:spcAft>
                <a:spcPts val="0"/>
              </a:spcAft>
              <a:buClr>
                <a:srgbClr val="000000"/>
              </a:buClr>
              <a:buSzPts val="1050"/>
              <a:buFont typeface="Arial"/>
              <a:buNone/>
            </a:pPr>
            <a:endParaRPr>
              <a:solidFill>
                <a:schemeClr val="dk1"/>
              </a:solidFill>
              <a:highlight>
                <a:srgbClr val="FFFF00"/>
              </a:highlight>
            </a:endParaRPr>
          </a:p>
        </p:txBody>
      </p:sp>
      <p:sp>
        <p:nvSpPr>
          <p:cNvPr id="345" name="Google Shape;345;p17"/>
          <p:cNvSpPr/>
          <p:nvPr/>
        </p:nvSpPr>
        <p:spPr>
          <a:xfrm>
            <a:off x="5458050" y="910459"/>
            <a:ext cx="2474100" cy="106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100" b="1">
                <a:solidFill>
                  <a:schemeClr val="dk1"/>
                </a:solidFill>
                <a:latin typeface="Calibri"/>
                <a:ea typeface="Calibri"/>
                <a:cs typeface="Calibri"/>
                <a:sym typeface="Calibri"/>
              </a:rPr>
              <a:t>Justin Timberlake</a:t>
            </a:r>
            <a:r>
              <a:rPr lang="en-US" sz="1100" b="1" i="1" u="none" strike="noStrike" cap="none">
                <a:solidFill>
                  <a:schemeClr val="dk1"/>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Tue, Jun 2</a:t>
            </a:r>
            <a:r>
              <a:rPr lang="en-US" sz="1050">
                <a:solidFill>
                  <a:schemeClr val="dk1"/>
                </a:solidFill>
                <a:latin typeface="Calibri"/>
                <a:ea typeface="Calibri"/>
                <a:cs typeface="Calibri"/>
                <a:sym typeface="Calibri"/>
              </a:rPr>
              <a:t>5</a:t>
            </a:r>
            <a:r>
              <a:rPr lang="en-US" sz="1050" b="0" i="0" u="none" strike="noStrike" cap="none">
                <a:solidFill>
                  <a:schemeClr val="dk1"/>
                </a:solidFill>
                <a:latin typeface="Calibri"/>
                <a:ea typeface="Calibri"/>
                <a:cs typeface="Calibri"/>
                <a:sym typeface="Calibri"/>
              </a:rPr>
              <a:t>, </a:t>
            </a:r>
            <a:r>
              <a:rPr lang="en-US" sz="1050">
                <a:solidFill>
                  <a:schemeClr val="dk1"/>
                </a:solidFill>
                <a:latin typeface="Calibri"/>
                <a:ea typeface="Calibri"/>
                <a:cs typeface="Calibri"/>
                <a:sym typeface="Calibri"/>
              </a:rPr>
              <a:t>8 </a:t>
            </a:r>
            <a:r>
              <a:rPr lang="en-US" sz="1050" b="0" i="0" u="none" strike="noStrike" cap="none">
                <a:solidFill>
                  <a:schemeClr val="dk1"/>
                </a:solidFill>
                <a:latin typeface="Calibri"/>
                <a:ea typeface="Calibri"/>
                <a:cs typeface="Calibri"/>
                <a:sym typeface="Calibri"/>
              </a:rPr>
              <a:t>PM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a:solidFill>
                  <a:schemeClr val="dk1"/>
                </a:solidFill>
                <a:latin typeface="Calibri"/>
                <a:ea typeface="Calibri"/>
                <a:cs typeface="Calibri"/>
                <a:sym typeface="Calibri"/>
              </a:rPr>
              <a:t>Madison Square Garden</a:t>
            </a: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a:solidFill>
                  <a:schemeClr val="dk1"/>
                </a:solidFill>
                <a:latin typeface="Calibri"/>
                <a:ea typeface="Calibri"/>
                <a:cs typeface="Calibri"/>
                <a:sym typeface="Calibri"/>
              </a:rPr>
              <a:t>4 Pennsylvania Plaza, New York, NY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46" name="Google Shape;346;p17"/>
          <p:cNvSpPr/>
          <p:nvPr/>
        </p:nvSpPr>
        <p:spPr>
          <a:xfrm>
            <a:off x="1601075" y="982449"/>
            <a:ext cx="2328900" cy="193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100" b="1">
                <a:solidFill>
                  <a:schemeClr val="dk1"/>
                </a:solidFill>
                <a:latin typeface="Calibri"/>
                <a:ea typeface="Calibri"/>
                <a:cs typeface="Calibri"/>
                <a:sym typeface="Calibri"/>
              </a:rPr>
              <a:t>Shaq Hester &amp; Trejah Bostic: You’ve Got a Friend- A Tribute to Donny &amp; Roberta</a:t>
            </a:r>
            <a:endParaRPr sz="1100" b="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Mon, Jun 2</a:t>
            </a:r>
            <a:r>
              <a:rPr lang="en-US" sz="1050">
                <a:solidFill>
                  <a:schemeClr val="dk1"/>
                </a:solidFill>
                <a:latin typeface="Calibri"/>
                <a:ea typeface="Calibri"/>
                <a:cs typeface="Calibri"/>
                <a:sym typeface="Calibri"/>
              </a:rPr>
              <a:t>4, 9:30</a:t>
            </a:r>
            <a:r>
              <a:rPr lang="en-US" sz="1050" b="0" i="0" u="none" strike="noStrike" cap="none">
                <a:solidFill>
                  <a:schemeClr val="dk1"/>
                </a:solidFill>
                <a:latin typeface="Calibri"/>
                <a:ea typeface="Calibri"/>
                <a:cs typeface="Calibri"/>
                <a:sym typeface="Calibri"/>
              </a:rPr>
              <a:t> PM</a:t>
            </a: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a:solidFill>
                  <a:schemeClr val="dk1"/>
                </a:solidFill>
                <a:latin typeface="Calibri"/>
                <a:ea typeface="Calibri"/>
                <a:cs typeface="Calibri"/>
                <a:sym typeface="Calibri"/>
              </a:rPr>
              <a:t>The Public Theater &amp; Joe's Pub</a:t>
            </a: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a:solidFill>
                  <a:schemeClr val="dk1"/>
                </a:solidFill>
                <a:latin typeface="Calibri"/>
                <a:ea typeface="Calibri"/>
                <a:cs typeface="Calibri"/>
                <a:sym typeface="Calibri"/>
              </a:rPr>
              <a:t>425 Lafayette Street, New York, NY</a:t>
            </a: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a:solidFill>
                  <a:schemeClr val="dk1"/>
                </a:solidFill>
                <a:latin typeface="Calibri"/>
                <a:ea typeface="Calibri"/>
                <a:cs typeface="Calibri"/>
                <a:sym typeface="Calibri"/>
              </a:rPr>
              <a:t> </a:t>
            </a: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a:solidFill>
                  <a:schemeClr val="dk1"/>
                </a:solidFill>
                <a:latin typeface="Calibri"/>
                <a:ea typeface="Calibri"/>
                <a:cs typeface="Calibri"/>
                <a:sym typeface="Calibri"/>
              </a:rPr>
              <a:t>Southern-bred soul artists Trèjah Bostic and Shaq Hester pay tribute to the great legends Roberta Flack and Donny Hathaway. </a:t>
            </a: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7"/>
          <p:cNvSpPr/>
          <p:nvPr/>
        </p:nvSpPr>
        <p:spPr>
          <a:xfrm>
            <a:off x="1598050" y="3142715"/>
            <a:ext cx="2269200" cy="106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100" b="1">
                <a:solidFill>
                  <a:schemeClr val="dk1"/>
                </a:solidFill>
                <a:latin typeface="Calibri"/>
                <a:ea typeface="Calibri"/>
                <a:cs typeface="Calibri"/>
                <a:sym typeface="Calibri"/>
              </a:rPr>
              <a:t>Comedy Cellar </a:t>
            </a:r>
            <a:endParaRPr sz="1100" b="0"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Mon, Jun 2</a:t>
            </a:r>
            <a:r>
              <a:rPr lang="en-US" sz="1050">
                <a:solidFill>
                  <a:schemeClr val="dk1"/>
                </a:solidFill>
                <a:latin typeface="Calibri"/>
                <a:ea typeface="Calibri"/>
                <a:cs typeface="Calibri"/>
                <a:sym typeface="Calibri"/>
              </a:rPr>
              <a:t>4, sessions: </a:t>
            </a:r>
            <a:r>
              <a:rPr lang="en-US" sz="1050" b="0" i="0" u="none" strike="noStrike" cap="none">
                <a:solidFill>
                  <a:schemeClr val="dk1"/>
                </a:solidFill>
                <a:latin typeface="Calibri"/>
                <a:ea typeface="Calibri"/>
                <a:cs typeface="Calibri"/>
                <a:sym typeface="Calibri"/>
              </a:rPr>
              <a:t>7</a:t>
            </a:r>
            <a:r>
              <a:rPr lang="en-US" sz="1050">
                <a:solidFill>
                  <a:schemeClr val="dk1"/>
                </a:solidFill>
                <a:latin typeface="Calibri"/>
                <a:ea typeface="Calibri"/>
                <a:cs typeface="Calibri"/>
                <a:sym typeface="Calibri"/>
              </a:rPr>
              <a:t>:30 </a:t>
            </a:r>
            <a:r>
              <a:rPr lang="en-US" sz="1050" b="0" i="0" u="none" strike="noStrike" cap="none">
                <a:solidFill>
                  <a:schemeClr val="dk1"/>
                </a:solidFill>
                <a:latin typeface="Calibri"/>
                <a:ea typeface="Calibri"/>
                <a:cs typeface="Calibri"/>
                <a:sym typeface="Calibri"/>
              </a:rPr>
              <a:t>PM, 9:30 PM, 11:30 PM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a:solidFill>
                  <a:schemeClr val="dk1"/>
                </a:solidFill>
                <a:latin typeface="Calibri"/>
                <a:ea typeface="Calibri"/>
                <a:cs typeface="Calibri"/>
                <a:sym typeface="Calibri"/>
              </a:rPr>
              <a:t>117 MacDougal St, New York, NY</a:t>
            </a:r>
            <a:endParaRPr sz="1400" b="0" i="0" u="none" strike="noStrike" cap="none">
              <a:solidFill>
                <a:srgbClr val="000000"/>
              </a:solidFill>
              <a:latin typeface="Arial"/>
              <a:ea typeface="Arial"/>
              <a:cs typeface="Arial"/>
              <a:sym typeface="Arial"/>
            </a:endParaRPr>
          </a:p>
        </p:txBody>
      </p:sp>
      <p:sp>
        <p:nvSpPr>
          <p:cNvPr id="348" name="Google Shape;348;p17"/>
          <p:cNvSpPr/>
          <p:nvPr/>
        </p:nvSpPr>
        <p:spPr>
          <a:xfrm>
            <a:off x="9827650" y="1976529"/>
            <a:ext cx="2269200" cy="125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100" b="1">
                <a:solidFill>
                  <a:schemeClr val="dk1"/>
                </a:solidFill>
                <a:latin typeface="Calibri"/>
                <a:ea typeface="Calibri"/>
                <a:cs typeface="Calibri"/>
                <a:sym typeface="Calibri"/>
              </a:rPr>
              <a:t>Beautiful: The Carole King Musical</a:t>
            </a:r>
            <a:r>
              <a:rPr lang="en-US" sz="1200" b="1">
                <a:solidFill>
                  <a:schemeClr val="dk1"/>
                </a:solidFill>
                <a:latin typeface="Calibri"/>
                <a:ea typeface="Calibri"/>
                <a:cs typeface="Calibri"/>
                <a:sym typeface="Calibri"/>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a:solidFill>
                  <a:schemeClr val="dk1"/>
                </a:solidFill>
                <a:latin typeface="Calibri"/>
                <a:ea typeface="Calibri"/>
                <a:cs typeface="Calibri"/>
                <a:sym typeface="Calibri"/>
              </a:rPr>
              <a:t>Wed</a:t>
            </a:r>
            <a:r>
              <a:rPr lang="en-US" sz="1000" b="0" i="0" u="none" strike="noStrike" cap="none">
                <a:solidFill>
                  <a:schemeClr val="dk1"/>
                </a:solidFill>
                <a:latin typeface="Calibri"/>
                <a:ea typeface="Calibri"/>
                <a:cs typeface="Calibri"/>
                <a:sym typeface="Calibri"/>
              </a:rPr>
              <a:t>, Jun 26, 7:30 PM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a:solidFill>
                  <a:schemeClr val="dk1"/>
                </a:solidFill>
                <a:latin typeface="Calibri"/>
                <a:ea typeface="Calibri"/>
                <a:cs typeface="Calibri"/>
                <a:sym typeface="Calibri"/>
              </a:rPr>
              <a:t>Paper Mill Playhouse</a:t>
            </a:r>
            <a:endParaRPr sz="1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a:solidFill>
                  <a:schemeClr val="dk1"/>
                </a:solidFill>
                <a:latin typeface="Calibri"/>
                <a:ea typeface="Calibri"/>
                <a:cs typeface="Calibri"/>
                <a:sym typeface="Calibri"/>
              </a:rPr>
              <a:t>22 Brookside Dr, Millburn, NJ</a:t>
            </a:r>
            <a:endParaRPr sz="1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7"/>
          <p:cNvSpPr/>
          <p:nvPr/>
        </p:nvSpPr>
        <p:spPr>
          <a:xfrm>
            <a:off x="9763625" y="4746993"/>
            <a:ext cx="2269200" cy="228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100" b="1">
                <a:solidFill>
                  <a:schemeClr val="dk1"/>
                </a:solidFill>
                <a:latin typeface="Calibri"/>
                <a:ea typeface="Calibri"/>
                <a:cs typeface="Calibri"/>
                <a:sym typeface="Calibri"/>
              </a:rPr>
              <a:t>Woolf Works - American Ballet Theatre</a:t>
            </a: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Wed, Jun 2</a:t>
            </a:r>
            <a:r>
              <a:rPr lang="en-US" sz="1000">
                <a:solidFill>
                  <a:schemeClr val="dk1"/>
                </a:solidFill>
                <a:latin typeface="Calibri"/>
                <a:ea typeface="Calibri"/>
                <a:cs typeface="Calibri"/>
                <a:sym typeface="Calibri"/>
              </a:rPr>
              <a:t>6</a:t>
            </a:r>
            <a:r>
              <a:rPr lang="en-US" sz="1000" b="0" i="0" u="none" strike="noStrike" cap="none">
                <a:solidFill>
                  <a:schemeClr val="dk1"/>
                </a:solidFill>
                <a:latin typeface="Calibri"/>
                <a:ea typeface="Calibri"/>
                <a:cs typeface="Calibri"/>
                <a:sym typeface="Calibri"/>
              </a:rPr>
              <a:t>, 7:30 PM</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a:solidFill>
                  <a:schemeClr val="dk1"/>
                </a:solidFill>
                <a:latin typeface="Calibri"/>
                <a:ea typeface="Calibri"/>
                <a:cs typeface="Calibri"/>
                <a:sym typeface="Calibri"/>
              </a:rPr>
              <a:t>Metropolitan Opera House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a:solidFill>
                  <a:schemeClr val="dk1"/>
                </a:solidFill>
                <a:latin typeface="Calibri"/>
                <a:ea typeface="Calibri"/>
                <a:cs typeface="Calibri"/>
                <a:sym typeface="Calibri"/>
              </a:rPr>
              <a:t>30 Lincoln Center Plaza, New York, NY</a:t>
            </a:r>
            <a:endParaRPr sz="1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a:solidFill>
                  <a:schemeClr val="dk1"/>
                </a:solidFill>
                <a:latin typeface="Calibri"/>
                <a:ea typeface="Calibri"/>
                <a:cs typeface="Calibri"/>
                <a:sym typeface="Calibri"/>
              </a:rPr>
              <a:t>Wayne McGregor’s award-winning ballet triptych Woolf Works recreates the emotions, themes, and fluid style of three of Virginia Woolf’s novels: Mrs. Dalloway, Orlando, and The Waves.</a:t>
            </a:r>
            <a:endParaRPr sz="1050" b="0" i="0" u="none" strike="noStrike" cap="none">
              <a:solidFill>
                <a:schemeClr val="dk1"/>
              </a:solidFill>
              <a:latin typeface="Calibri"/>
              <a:ea typeface="Calibri"/>
              <a:cs typeface="Calibri"/>
              <a:sym typeface="Calibri"/>
            </a:endParaRPr>
          </a:p>
        </p:txBody>
      </p:sp>
      <p:sp>
        <p:nvSpPr>
          <p:cNvPr id="350" name="Google Shape;350;p17"/>
          <p:cNvSpPr txBox="1"/>
          <p:nvPr/>
        </p:nvSpPr>
        <p:spPr>
          <a:xfrm>
            <a:off x="3765232" y="220860"/>
            <a:ext cx="5394600" cy="67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1" i="0" u="none" strike="noStrike" cap="none">
                <a:solidFill>
                  <a:srgbClr val="C00000"/>
                </a:solidFill>
                <a:latin typeface="Calibri"/>
                <a:ea typeface="Calibri"/>
                <a:cs typeface="Calibri"/>
                <a:sym typeface="Calibri"/>
              </a:rPr>
              <a:t>Sampling of New Jersey/New York Events</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C00000"/>
                </a:solidFill>
                <a:latin typeface="Calibri"/>
                <a:ea typeface="Calibri"/>
                <a:cs typeface="Calibri"/>
                <a:sym typeface="Calibri"/>
              </a:rPr>
              <a:t>June 2</a:t>
            </a:r>
            <a:r>
              <a:rPr lang="en-US" sz="1800" b="1">
                <a:solidFill>
                  <a:srgbClr val="C00000"/>
                </a:solidFill>
                <a:latin typeface="Calibri"/>
                <a:ea typeface="Calibri"/>
                <a:cs typeface="Calibri"/>
                <a:sym typeface="Calibri"/>
              </a:rPr>
              <a:t>4</a:t>
            </a:r>
            <a:r>
              <a:rPr lang="en-US" sz="1800" b="1" i="0" u="none" strike="noStrike" cap="none">
                <a:solidFill>
                  <a:srgbClr val="C00000"/>
                </a:solidFill>
                <a:latin typeface="Calibri"/>
                <a:ea typeface="Calibri"/>
                <a:cs typeface="Calibri"/>
                <a:sym typeface="Calibri"/>
              </a:rPr>
              <a:t>-2</a:t>
            </a:r>
            <a:r>
              <a:rPr lang="en-US" sz="1800" b="1">
                <a:solidFill>
                  <a:srgbClr val="C00000"/>
                </a:solidFill>
                <a:latin typeface="Calibri"/>
                <a:ea typeface="Calibri"/>
                <a:cs typeface="Calibri"/>
                <a:sym typeface="Calibri"/>
              </a:rPr>
              <a:t>6</a:t>
            </a:r>
            <a:r>
              <a:rPr lang="en-US" sz="1800" b="1" i="0" u="none" strike="noStrike" cap="none">
                <a:solidFill>
                  <a:srgbClr val="C00000"/>
                </a:solidFill>
                <a:latin typeface="Calibri"/>
                <a:ea typeface="Calibri"/>
                <a:cs typeface="Calibri"/>
                <a:sym typeface="Calibri"/>
              </a:rPr>
              <a:t>, 202</a:t>
            </a:r>
            <a:r>
              <a:rPr lang="en-US" sz="1800" b="1">
                <a:solidFill>
                  <a:srgbClr val="C00000"/>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pic>
        <p:nvPicPr>
          <p:cNvPr id="351" name="Google Shape;351;p17"/>
          <p:cNvPicPr preferRelativeResize="0"/>
          <p:nvPr/>
        </p:nvPicPr>
        <p:blipFill rotWithShape="1">
          <a:blip r:embed="rId3">
            <a:alphaModFix/>
          </a:blip>
          <a:srcRect/>
          <a:stretch/>
        </p:blipFill>
        <p:spPr>
          <a:xfrm>
            <a:off x="0" y="0"/>
            <a:ext cx="2865368" cy="969348"/>
          </a:xfrm>
          <a:prstGeom prst="rect">
            <a:avLst/>
          </a:prstGeom>
          <a:noFill/>
          <a:ln>
            <a:noFill/>
          </a:ln>
        </p:spPr>
      </p:pic>
      <p:pic>
        <p:nvPicPr>
          <p:cNvPr id="352" name="Google Shape;352;p17"/>
          <p:cNvPicPr preferRelativeResize="0"/>
          <p:nvPr/>
        </p:nvPicPr>
        <p:blipFill rotWithShape="1">
          <a:blip r:embed="rId4">
            <a:alphaModFix/>
          </a:blip>
          <a:srcRect/>
          <a:stretch/>
        </p:blipFill>
        <p:spPr>
          <a:xfrm>
            <a:off x="11056755" y="14516"/>
            <a:ext cx="1145799" cy="954832"/>
          </a:xfrm>
          <a:prstGeom prst="rect">
            <a:avLst/>
          </a:prstGeom>
          <a:noFill/>
          <a:ln>
            <a:noFill/>
          </a:ln>
        </p:spPr>
      </p:pic>
      <p:sp>
        <p:nvSpPr>
          <p:cNvPr id="353" name="Google Shape;353;p17"/>
          <p:cNvSpPr txBox="1"/>
          <p:nvPr/>
        </p:nvSpPr>
        <p:spPr>
          <a:xfrm>
            <a:off x="9791600" y="2831255"/>
            <a:ext cx="2328900" cy="188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100" b="1">
                <a:solidFill>
                  <a:schemeClr val="dk1"/>
                </a:solidFill>
                <a:latin typeface="Calibri"/>
                <a:ea typeface="Calibri"/>
                <a:cs typeface="Calibri"/>
                <a:sym typeface="Calibri"/>
              </a:rPr>
              <a:t>Caifanes and Café Tacvba - North America Tour</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Wed, June</a:t>
            </a:r>
            <a:r>
              <a:rPr lang="en-US" sz="1050">
                <a:solidFill>
                  <a:schemeClr val="dk1"/>
                </a:solidFill>
                <a:latin typeface="Calibri"/>
                <a:ea typeface="Calibri"/>
                <a:cs typeface="Calibri"/>
                <a:sym typeface="Calibri"/>
              </a:rPr>
              <a:t> 26, 7-10 PM</a:t>
            </a:r>
            <a:endParaRPr sz="10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a:solidFill>
                  <a:schemeClr val="dk1"/>
                </a:solidFill>
                <a:latin typeface="Calibri"/>
                <a:ea typeface="Calibri"/>
                <a:cs typeface="Calibri"/>
                <a:sym typeface="Calibri"/>
              </a:rPr>
              <a:t>SummerStage Festival in Central Park</a:t>
            </a: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a:solidFill>
                  <a:schemeClr val="dk1"/>
                </a:solidFill>
                <a:latin typeface="Calibri"/>
                <a:ea typeface="Calibri"/>
                <a:cs typeface="Calibri"/>
                <a:sym typeface="Calibri"/>
              </a:rPr>
              <a:t>Rumsey Playfield, New York, NY</a:t>
            </a: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a:solidFill>
                  <a:schemeClr val="dk1"/>
                </a:solidFill>
                <a:latin typeface="Calibri"/>
                <a:ea typeface="Calibri"/>
                <a:cs typeface="Calibri"/>
                <a:sym typeface="Calibri"/>
              </a:rPr>
              <a:t>These two legendary Mexican bands, are embarking on their first-ever joint tour in the U.S. to celebrate their legacies and showcase the power of Mexican rock.</a:t>
            </a:r>
            <a:endParaRPr sz="1400" b="0" i="0" u="none" strike="noStrike" cap="none">
              <a:solidFill>
                <a:srgbClr val="000000"/>
              </a:solidFill>
              <a:latin typeface="Arial"/>
              <a:ea typeface="Arial"/>
              <a:cs typeface="Arial"/>
              <a:sym typeface="Arial"/>
            </a:endParaRPr>
          </a:p>
        </p:txBody>
      </p:sp>
      <p:sp>
        <p:nvSpPr>
          <p:cNvPr id="354" name="Google Shape;354;p17"/>
          <p:cNvSpPr txBox="1"/>
          <p:nvPr/>
        </p:nvSpPr>
        <p:spPr>
          <a:xfrm>
            <a:off x="1566526" y="4113892"/>
            <a:ext cx="2083500" cy="1369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a:solidFill>
                  <a:schemeClr val="dk1"/>
                </a:solidFill>
                <a:latin typeface="Calibri"/>
                <a:ea typeface="Calibri"/>
                <a:cs typeface="Calibri"/>
                <a:sym typeface="Calibri"/>
              </a:rPr>
              <a:t>PVRIS</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a:solidFill>
                  <a:schemeClr val="dk1"/>
                </a:solidFill>
                <a:latin typeface="Calibri"/>
                <a:ea typeface="Calibri"/>
                <a:cs typeface="Calibri"/>
                <a:sym typeface="Calibri"/>
              </a:rPr>
              <a:t>Mon, </a:t>
            </a:r>
            <a:r>
              <a:rPr lang="en-US" sz="1000" b="0" i="0" u="none" strike="noStrike" cap="none">
                <a:solidFill>
                  <a:schemeClr val="dk1"/>
                </a:solidFill>
                <a:latin typeface="Calibri"/>
                <a:ea typeface="Calibri"/>
                <a:cs typeface="Calibri"/>
                <a:sym typeface="Calibri"/>
              </a:rPr>
              <a:t>Jun 2</a:t>
            </a:r>
            <a:r>
              <a:rPr lang="en-US" sz="1000">
                <a:solidFill>
                  <a:schemeClr val="dk1"/>
                </a:solidFill>
                <a:latin typeface="Calibri"/>
                <a:ea typeface="Calibri"/>
                <a:cs typeface="Calibri"/>
                <a:sym typeface="Calibri"/>
              </a:rPr>
              <a:t>4</a:t>
            </a:r>
            <a:r>
              <a:rPr lang="en-US" sz="1000" b="0" i="0" u="none" strike="noStrike" cap="none">
                <a:solidFill>
                  <a:schemeClr val="dk1"/>
                </a:solidFill>
                <a:latin typeface="Calibri"/>
                <a:ea typeface="Calibri"/>
                <a:cs typeface="Calibri"/>
                <a:sym typeface="Calibri"/>
              </a:rPr>
              <a:t>, </a:t>
            </a:r>
            <a:r>
              <a:rPr lang="en-US" sz="1000">
                <a:solidFill>
                  <a:schemeClr val="dk1"/>
                </a:solidFill>
                <a:latin typeface="Calibri"/>
                <a:ea typeface="Calibri"/>
                <a:cs typeface="Calibri"/>
                <a:sym typeface="Calibri"/>
              </a:rPr>
              <a:t>6 PM</a:t>
            </a:r>
            <a:endParaRPr/>
          </a:p>
          <a:p>
            <a:pPr marL="0" marR="0" lvl="0" indent="0" algn="l" rtl="0">
              <a:lnSpc>
                <a:spcPct val="100000"/>
              </a:lnSpc>
              <a:spcBef>
                <a:spcPts val="0"/>
              </a:spcBef>
              <a:spcAft>
                <a:spcPts val="0"/>
              </a:spcAft>
              <a:buClr>
                <a:srgbClr val="000000"/>
              </a:buClr>
              <a:buSzPts val="1000"/>
              <a:buFont typeface="Arial"/>
              <a:buNone/>
            </a:pPr>
            <a:r>
              <a:rPr lang="en-US" sz="1050">
                <a:latin typeface="Calibri"/>
                <a:ea typeface="Calibri"/>
                <a:cs typeface="Calibri"/>
                <a:sym typeface="Calibri"/>
              </a:rPr>
              <a:t>Irving Plaza</a:t>
            </a:r>
            <a:endParaRPr sz="105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50">
                <a:latin typeface="Calibri"/>
                <a:ea typeface="Calibri"/>
                <a:cs typeface="Calibri"/>
                <a:sym typeface="Calibri"/>
              </a:rPr>
              <a:t>17 Irving Pl, New York, NY</a:t>
            </a:r>
            <a:endParaRPr sz="105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50">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50">
                <a:latin typeface="Calibri"/>
                <a:ea typeface="Calibri"/>
                <a:cs typeface="Calibri"/>
                <a:sym typeface="Calibri"/>
              </a:rPr>
              <a:t>Pvris is an American pop rock band formed in Lowell, Massachusetts in 2012.</a:t>
            </a:r>
            <a:endParaRPr sz="1050">
              <a:latin typeface="Calibri"/>
              <a:ea typeface="Calibri"/>
              <a:cs typeface="Calibri"/>
              <a:sym typeface="Calibri"/>
            </a:endParaRPr>
          </a:p>
        </p:txBody>
      </p:sp>
      <p:sp>
        <p:nvSpPr>
          <p:cNvPr id="355" name="Google Shape;355;p17"/>
          <p:cNvSpPr txBox="1"/>
          <p:nvPr/>
        </p:nvSpPr>
        <p:spPr>
          <a:xfrm>
            <a:off x="5461500" y="3787109"/>
            <a:ext cx="2619600" cy="16854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050"/>
              <a:buFont typeface="Arial"/>
              <a:buNone/>
            </a:pPr>
            <a:r>
              <a:rPr lang="en-US" sz="1100" b="1">
                <a:solidFill>
                  <a:schemeClr val="dk1"/>
                </a:solidFill>
                <a:latin typeface="Calibri"/>
                <a:ea typeface="Calibri"/>
                <a:cs typeface="Calibri"/>
                <a:sym typeface="Calibri"/>
              </a:rPr>
              <a:t>Woolf Works - American Ballet Theatre</a:t>
            </a:r>
            <a:endParaRPr sz="11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000"/>
              <a:buFont typeface="Arial"/>
              <a:buNone/>
            </a:pPr>
            <a:r>
              <a:rPr lang="en-US" sz="1000">
                <a:solidFill>
                  <a:schemeClr val="dk1"/>
                </a:solidFill>
                <a:latin typeface="Calibri"/>
                <a:ea typeface="Calibri"/>
                <a:cs typeface="Calibri"/>
                <a:sym typeface="Calibri"/>
              </a:rPr>
              <a:t>Tues, Jun 25, 7:30 PM</a:t>
            </a:r>
            <a:endParaRPr>
              <a:solidFill>
                <a:schemeClr val="dk1"/>
              </a:solidFill>
            </a:endParaRPr>
          </a:p>
          <a:p>
            <a:pPr marL="0" lvl="0" indent="0" algn="l" rtl="0">
              <a:spcBef>
                <a:spcPts val="0"/>
              </a:spcBef>
              <a:spcAft>
                <a:spcPts val="0"/>
              </a:spcAft>
              <a:buClr>
                <a:schemeClr val="dk1"/>
              </a:buClr>
              <a:buSzPts val="1000"/>
              <a:buFont typeface="Arial"/>
              <a:buNone/>
            </a:pPr>
            <a:r>
              <a:rPr lang="en-US" sz="1000">
                <a:solidFill>
                  <a:schemeClr val="dk1"/>
                </a:solidFill>
                <a:latin typeface="Calibri"/>
                <a:ea typeface="Calibri"/>
                <a:cs typeface="Calibri"/>
                <a:sym typeface="Calibri"/>
              </a:rPr>
              <a:t>Metropolitan Opera House </a:t>
            </a:r>
            <a:endParaRPr>
              <a:solidFill>
                <a:schemeClr val="dk1"/>
              </a:solidFill>
            </a:endParaRPr>
          </a:p>
          <a:p>
            <a:pPr marL="0" lvl="0" indent="0" algn="l" rtl="0">
              <a:spcBef>
                <a:spcPts val="0"/>
              </a:spcBef>
              <a:spcAft>
                <a:spcPts val="0"/>
              </a:spcAft>
              <a:buClr>
                <a:schemeClr val="dk1"/>
              </a:buClr>
              <a:buSzPts val="1000"/>
              <a:buFont typeface="Arial"/>
              <a:buNone/>
            </a:pPr>
            <a:r>
              <a:rPr lang="en-US" sz="1000">
                <a:solidFill>
                  <a:schemeClr val="dk1"/>
                </a:solidFill>
                <a:latin typeface="Calibri"/>
                <a:ea typeface="Calibri"/>
                <a:cs typeface="Calibri"/>
                <a:sym typeface="Calibri"/>
              </a:rPr>
              <a:t>30 Lincoln Center Plaza, New York, NY</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000"/>
              <a:buFont typeface="Arial"/>
              <a:buNone/>
            </a:pPr>
            <a:endParaRPr sz="1000">
              <a:solidFill>
                <a:schemeClr val="dk1"/>
              </a:solidFill>
              <a:highlight>
                <a:srgbClr val="FFFF00"/>
              </a:highlight>
              <a:latin typeface="Calibri"/>
              <a:ea typeface="Calibri"/>
              <a:cs typeface="Calibri"/>
              <a:sym typeface="Calibri"/>
            </a:endParaRPr>
          </a:p>
          <a:p>
            <a:pPr marL="0" lvl="0" indent="0" algn="l" rtl="0">
              <a:spcBef>
                <a:spcPts val="0"/>
              </a:spcBef>
              <a:spcAft>
                <a:spcPts val="0"/>
              </a:spcAft>
              <a:buClr>
                <a:schemeClr val="dk1"/>
              </a:buClr>
              <a:buSzPts val="1050"/>
              <a:buFont typeface="Arial"/>
              <a:buNone/>
            </a:pPr>
            <a:r>
              <a:rPr lang="en-US" sz="1050">
                <a:solidFill>
                  <a:schemeClr val="dk1"/>
                </a:solidFill>
                <a:latin typeface="Calibri"/>
                <a:ea typeface="Calibri"/>
                <a:cs typeface="Calibri"/>
                <a:sym typeface="Calibri"/>
              </a:rPr>
              <a:t>Wayne McGregor’s award-winning ballet triptych Woolf Works recreates the emotions, themes, and fluid style of three of Virginia Woolf’s novels: Mrs. Dalloway, Orlando, and The Waves.</a:t>
            </a:r>
            <a:endParaRPr sz="1050" b="1">
              <a:solidFill>
                <a:schemeClr val="dk1"/>
              </a:solidFill>
              <a:highlight>
                <a:srgbClr val="FFFF00"/>
              </a:highlight>
              <a:latin typeface="Calibri"/>
              <a:ea typeface="Calibri"/>
              <a:cs typeface="Calibri"/>
              <a:sym typeface="Calibri"/>
            </a:endParaRPr>
          </a:p>
        </p:txBody>
      </p:sp>
      <p:sp>
        <p:nvSpPr>
          <p:cNvPr id="356" name="Google Shape;356;p17"/>
          <p:cNvSpPr txBox="1"/>
          <p:nvPr/>
        </p:nvSpPr>
        <p:spPr>
          <a:xfrm>
            <a:off x="1566525" y="5729323"/>
            <a:ext cx="2328900" cy="72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100" b="1" i="0" u="none" strike="noStrike" cap="none">
                <a:solidFill>
                  <a:schemeClr val="dk1"/>
                </a:solidFill>
                <a:latin typeface="Calibri"/>
                <a:ea typeface="Calibri"/>
                <a:cs typeface="Calibri"/>
                <a:sym typeface="Calibri"/>
              </a:rPr>
              <a:t>Monday Public Skate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Mon, Jun 2</a:t>
            </a:r>
            <a:r>
              <a:rPr lang="en-US" sz="1000">
                <a:solidFill>
                  <a:schemeClr val="dk1"/>
                </a:solidFill>
                <a:latin typeface="Calibri"/>
                <a:ea typeface="Calibri"/>
                <a:cs typeface="Calibri"/>
                <a:sym typeface="Calibri"/>
              </a:rPr>
              <a:t>4</a:t>
            </a:r>
            <a:r>
              <a:rPr lang="en-US" sz="1000" b="0" i="0" u="none" strike="noStrike" cap="none">
                <a:solidFill>
                  <a:schemeClr val="dk1"/>
                </a:solidFill>
                <a:latin typeface="Calibri"/>
                <a:ea typeface="Calibri"/>
                <a:cs typeface="Calibri"/>
                <a:sym typeface="Calibri"/>
              </a:rPr>
              <a:t>, 6-8 PM</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Branch Brook Park Roller Skating C</a:t>
            </a:r>
            <a:r>
              <a:rPr lang="en-US" sz="1000">
                <a:solidFill>
                  <a:schemeClr val="dk1"/>
                </a:solidFill>
                <a:latin typeface="Calibri"/>
                <a:ea typeface="Calibri"/>
                <a:cs typeface="Calibri"/>
                <a:sym typeface="Calibri"/>
              </a:rPr>
              <a:t>enter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Clifton Ave, 7</a:t>
            </a:r>
            <a:r>
              <a:rPr lang="en-US" sz="1000" b="0" i="0" u="none" strike="noStrike" cap="none" baseline="30000">
                <a:solidFill>
                  <a:schemeClr val="dk1"/>
                </a:solidFill>
                <a:latin typeface="Calibri"/>
                <a:ea typeface="Calibri"/>
                <a:cs typeface="Calibri"/>
                <a:sym typeface="Calibri"/>
              </a:rPr>
              <a:t>th</a:t>
            </a:r>
            <a:r>
              <a:rPr lang="en-US" sz="1000" b="0" i="0" u="none" strike="noStrike" cap="none">
                <a:solidFill>
                  <a:schemeClr val="dk1"/>
                </a:solidFill>
                <a:latin typeface="Calibri"/>
                <a:ea typeface="Calibri"/>
                <a:cs typeface="Calibri"/>
                <a:sym typeface="Calibri"/>
              </a:rPr>
              <a:t> Ave., Newark, NJ</a:t>
            </a:r>
            <a:endParaRPr sz="1400" b="0" i="0" u="none" strike="noStrike" cap="none">
              <a:solidFill>
                <a:srgbClr val="000000"/>
              </a:solidFill>
              <a:latin typeface="Arial"/>
              <a:ea typeface="Arial"/>
              <a:cs typeface="Arial"/>
              <a:sym typeface="Arial"/>
            </a:endParaRPr>
          </a:p>
        </p:txBody>
      </p:sp>
      <p:pic>
        <p:nvPicPr>
          <p:cNvPr id="357" name="Google Shape;357;p17"/>
          <p:cNvPicPr preferRelativeResize="0"/>
          <p:nvPr/>
        </p:nvPicPr>
        <p:blipFill rotWithShape="1">
          <a:blip r:embed="rId5">
            <a:alphaModFix/>
          </a:blip>
          <a:srcRect/>
          <a:stretch/>
        </p:blipFill>
        <p:spPr>
          <a:xfrm>
            <a:off x="402175" y="5555302"/>
            <a:ext cx="1088150" cy="1111925"/>
          </a:xfrm>
          <a:prstGeom prst="rect">
            <a:avLst/>
          </a:prstGeom>
          <a:noFill/>
          <a:ln>
            <a:noFill/>
          </a:ln>
        </p:spPr>
      </p:pic>
      <p:sp>
        <p:nvSpPr>
          <p:cNvPr id="358" name="Google Shape;358;p17"/>
          <p:cNvSpPr txBox="1"/>
          <p:nvPr/>
        </p:nvSpPr>
        <p:spPr>
          <a:xfrm>
            <a:off x="10528182" y="251832"/>
            <a:ext cx="42783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23</a:t>
            </a:r>
            <a:endParaRPr sz="1400" b="0" i="0" u="none" strike="noStrike" cap="none">
              <a:solidFill>
                <a:srgbClr val="000000"/>
              </a:solidFill>
              <a:latin typeface="Arial"/>
              <a:ea typeface="Arial"/>
              <a:cs typeface="Arial"/>
              <a:sym typeface="Arial"/>
            </a:endParaRPr>
          </a:p>
        </p:txBody>
      </p:sp>
      <p:pic>
        <p:nvPicPr>
          <p:cNvPr id="359" name="Google Shape;359;p17"/>
          <p:cNvPicPr preferRelativeResize="0"/>
          <p:nvPr/>
        </p:nvPicPr>
        <p:blipFill>
          <a:blip r:embed="rId6">
            <a:alphaModFix/>
          </a:blip>
          <a:stretch>
            <a:fillRect/>
          </a:stretch>
        </p:blipFill>
        <p:spPr>
          <a:xfrm>
            <a:off x="8244149" y="876813"/>
            <a:ext cx="1519474" cy="1027077"/>
          </a:xfrm>
          <a:prstGeom prst="rect">
            <a:avLst/>
          </a:prstGeom>
          <a:noFill/>
          <a:ln>
            <a:noFill/>
          </a:ln>
        </p:spPr>
      </p:pic>
      <p:pic>
        <p:nvPicPr>
          <p:cNvPr id="360" name="Google Shape;360;p17"/>
          <p:cNvPicPr preferRelativeResize="0"/>
          <p:nvPr/>
        </p:nvPicPr>
        <p:blipFill>
          <a:blip r:embed="rId6">
            <a:alphaModFix/>
          </a:blip>
          <a:stretch>
            <a:fillRect/>
          </a:stretch>
        </p:blipFill>
        <p:spPr>
          <a:xfrm>
            <a:off x="3932988" y="910027"/>
            <a:ext cx="1519474" cy="1027085"/>
          </a:xfrm>
          <a:prstGeom prst="rect">
            <a:avLst/>
          </a:prstGeom>
          <a:noFill/>
          <a:ln>
            <a:noFill/>
          </a:ln>
        </p:spPr>
      </p:pic>
      <p:pic>
        <p:nvPicPr>
          <p:cNvPr id="361" name="Google Shape;361;p17"/>
          <p:cNvPicPr preferRelativeResize="0"/>
          <p:nvPr/>
        </p:nvPicPr>
        <p:blipFill>
          <a:blip r:embed="rId7">
            <a:alphaModFix/>
          </a:blip>
          <a:stretch>
            <a:fillRect/>
          </a:stretch>
        </p:blipFill>
        <p:spPr>
          <a:xfrm>
            <a:off x="154600" y="1197553"/>
            <a:ext cx="1443450" cy="1015766"/>
          </a:xfrm>
          <a:prstGeom prst="rect">
            <a:avLst/>
          </a:prstGeom>
          <a:noFill/>
          <a:ln>
            <a:noFill/>
          </a:ln>
        </p:spPr>
      </p:pic>
      <p:pic>
        <p:nvPicPr>
          <p:cNvPr id="362" name="Google Shape;362;p17"/>
          <p:cNvPicPr preferRelativeResize="0"/>
          <p:nvPr/>
        </p:nvPicPr>
        <p:blipFill>
          <a:blip r:embed="rId8">
            <a:alphaModFix/>
          </a:blip>
          <a:stretch>
            <a:fillRect/>
          </a:stretch>
        </p:blipFill>
        <p:spPr>
          <a:xfrm>
            <a:off x="3932987" y="2197498"/>
            <a:ext cx="1519474" cy="1164504"/>
          </a:xfrm>
          <a:prstGeom prst="rect">
            <a:avLst/>
          </a:prstGeom>
          <a:noFill/>
          <a:ln>
            <a:noFill/>
          </a:ln>
        </p:spPr>
      </p:pic>
      <p:pic>
        <p:nvPicPr>
          <p:cNvPr id="363" name="Google Shape;363;p17"/>
          <p:cNvPicPr preferRelativeResize="0"/>
          <p:nvPr/>
        </p:nvPicPr>
        <p:blipFill>
          <a:blip r:embed="rId9">
            <a:alphaModFix/>
          </a:blip>
          <a:stretch>
            <a:fillRect/>
          </a:stretch>
        </p:blipFill>
        <p:spPr>
          <a:xfrm>
            <a:off x="153800" y="3143385"/>
            <a:ext cx="1443450" cy="805416"/>
          </a:xfrm>
          <a:prstGeom prst="rect">
            <a:avLst/>
          </a:prstGeom>
          <a:noFill/>
          <a:ln>
            <a:noFill/>
          </a:ln>
        </p:spPr>
      </p:pic>
      <p:pic>
        <p:nvPicPr>
          <p:cNvPr id="364" name="Google Shape;364;p17"/>
          <p:cNvPicPr preferRelativeResize="0"/>
          <p:nvPr/>
        </p:nvPicPr>
        <p:blipFill rotWithShape="1">
          <a:blip r:embed="rId10">
            <a:alphaModFix/>
          </a:blip>
          <a:srcRect l="10111" r="13283" b="8037"/>
          <a:stretch/>
        </p:blipFill>
        <p:spPr>
          <a:xfrm>
            <a:off x="8092566" y="3242218"/>
            <a:ext cx="1594860" cy="1027087"/>
          </a:xfrm>
          <a:prstGeom prst="rect">
            <a:avLst/>
          </a:prstGeom>
          <a:noFill/>
          <a:ln>
            <a:noFill/>
          </a:ln>
        </p:spPr>
      </p:pic>
      <p:pic>
        <p:nvPicPr>
          <p:cNvPr id="365" name="Google Shape;365;p17"/>
          <p:cNvPicPr preferRelativeResize="0"/>
          <p:nvPr/>
        </p:nvPicPr>
        <p:blipFill>
          <a:blip r:embed="rId11">
            <a:alphaModFix/>
          </a:blip>
          <a:stretch>
            <a:fillRect/>
          </a:stretch>
        </p:blipFill>
        <p:spPr>
          <a:xfrm>
            <a:off x="8079700" y="5165977"/>
            <a:ext cx="1650739" cy="975687"/>
          </a:xfrm>
          <a:prstGeom prst="rect">
            <a:avLst/>
          </a:prstGeom>
          <a:noFill/>
          <a:ln>
            <a:noFill/>
          </a:ln>
        </p:spPr>
      </p:pic>
      <p:pic>
        <p:nvPicPr>
          <p:cNvPr id="366" name="Google Shape;366;p17"/>
          <p:cNvPicPr preferRelativeResize="0"/>
          <p:nvPr/>
        </p:nvPicPr>
        <p:blipFill>
          <a:blip r:embed="rId11">
            <a:alphaModFix/>
          </a:blip>
          <a:stretch>
            <a:fillRect/>
          </a:stretch>
        </p:blipFill>
        <p:spPr>
          <a:xfrm>
            <a:off x="3799275" y="4095334"/>
            <a:ext cx="1650739" cy="975687"/>
          </a:xfrm>
          <a:prstGeom prst="rect">
            <a:avLst/>
          </a:prstGeom>
          <a:noFill/>
          <a:ln>
            <a:noFill/>
          </a:ln>
        </p:spPr>
      </p:pic>
      <p:pic>
        <p:nvPicPr>
          <p:cNvPr id="367" name="Google Shape;367;p17"/>
          <p:cNvPicPr preferRelativeResize="0"/>
          <p:nvPr/>
        </p:nvPicPr>
        <p:blipFill>
          <a:blip r:embed="rId12">
            <a:alphaModFix/>
          </a:blip>
          <a:stretch>
            <a:fillRect/>
          </a:stretch>
        </p:blipFill>
        <p:spPr>
          <a:xfrm>
            <a:off x="8096551" y="2047190"/>
            <a:ext cx="1693893" cy="660626"/>
          </a:xfrm>
          <a:prstGeom prst="rect">
            <a:avLst/>
          </a:prstGeom>
          <a:noFill/>
          <a:ln>
            <a:noFill/>
          </a:ln>
        </p:spPr>
      </p:pic>
      <p:pic>
        <p:nvPicPr>
          <p:cNvPr id="368" name="Google Shape;368;p17"/>
          <p:cNvPicPr preferRelativeResize="0"/>
          <p:nvPr/>
        </p:nvPicPr>
        <p:blipFill>
          <a:blip r:embed="rId13">
            <a:alphaModFix/>
          </a:blip>
          <a:stretch>
            <a:fillRect/>
          </a:stretch>
        </p:blipFill>
        <p:spPr>
          <a:xfrm>
            <a:off x="3827225" y="5691450"/>
            <a:ext cx="1594850" cy="814848"/>
          </a:xfrm>
          <a:prstGeom prst="rect">
            <a:avLst/>
          </a:prstGeom>
          <a:noFill/>
          <a:ln>
            <a:noFill/>
          </a:ln>
        </p:spPr>
      </p:pic>
      <p:pic>
        <p:nvPicPr>
          <p:cNvPr id="369" name="Google Shape;369;p17"/>
          <p:cNvPicPr preferRelativeResize="0"/>
          <p:nvPr/>
        </p:nvPicPr>
        <p:blipFill rotWithShape="1">
          <a:blip r:embed="rId14">
            <a:alphaModFix/>
          </a:blip>
          <a:srcRect r="10297"/>
          <a:stretch/>
        </p:blipFill>
        <p:spPr>
          <a:xfrm>
            <a:off x="154600" y="4275026"/>
            <a:ext cx="1393450" cy="89288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16"/>
          <p:cNvPicPr preferRelativeResize="0"/>
          <p:nvPr/>
        </p:nvPicPr>
        <p:blipFill rotWithShape="1">
          <a:blip r:embed="rId3">
            <a:alphaModFix/>
          </a:blip>
          <a:srcRect/>
          <a:stretch/>
        </p:blipFill>
        <p:spPr>
          <a:xfrm>
            <a:off x="0" y="0"/>
            <a:ext cx="2270670" cy="768163"/>
          </a:xfrm>
          <a:prstGeom prst="rect">
            <a:avLst/>
          </a:prstGeom>
          <a:noFill/>
          <a:ln>
            <a:noFill/>
          </a:ln>
        </p:spPr>
      </p:pic>
      <p:pic>
        <p:nvPicPr>
          <p:cNvPr id="375" name="Google Shape;375;p16"/>
          <p:cNvPicPr preferRelativeResize="0"/>
          <p:nvPr/>
        </p:nvPicPr>
        <p:blipFill rotWithShape="1">
          <a:blip r:embed="rId4">
            <a:alphaModFix/>
          </a:blip>
          <a:srcRect/>
          <a:stretch/>
        </p:blipFill>
        <p:spPr>
          <a:xfrm>
            <a:off x="11166555" y="0"/>
            <a:ext cx="1025445" cy="855670"/>
          </a:xfrm>
          <a:prstGeom prst="rect">
            <a:avLst/>
          </a:prstGeom>
          <a:noFill/>
          <a:ln>
            <a:noFill/>
          </a:ln>
        </p:spPr>
      </p:pic>
      <p:sp>
        <p:nvSpPr>
          <p:cNvPr id="376" name="Google Shape;376;p16"/>
          <p:cNvSpPr txBox="1"/>
          <p:nvPr/>
        </p:nvSpPr>
        <p:spPr>
          <a:xfrm>
            <a:off x="4462446" y="846640"/>
            <a:ext cx="3267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00000"/>
                </a:solidFill>
                <a:latin typeface="Times New Roman"/>
                <a:ea typeface="Times New Roman"/>
                <a:cs typeface="Times New Roman"/>
                <a:sym typeface="Times New Roman"/>
              </a:rPr>
              <a:t>ACKNOWLEDGEMENTS</a:t>
            </a:r>
            <a:endParaRPr sz="1400" b="0" i="0" u="none" strike="noStrike" cap="none">
              <a:solidFill>
                <a:srgbClr val="000000"/>
              </a:solidFill>
              <a:latin typeface="Arial"/>
              <a:ea typeface="Arial"/>
              <a:cs typeface="Arial"/>
              <a:sym typeface="Arial"/>
            </a:endParaRPr>
          </a:p>
        </p:txBody>
      </p:sp>
      <p:sp>
        <p:nvSpPr>
          <p:cNvPr id="377" name="Google Shape;377;p16"/>
          <p:cNvSpPr txBox="1"/>
          <p:nvPr/>
        </p:nvSpPr>
        <p:spPr>
          <a:xfrm>
            <a:off x="1429601" y="1450125"/>
            <a:ext cx="6078900" cy="511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We are grateful for support from: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Dean’s gift</a:t>
            </a:r>
            <a:r>
              <a:rPr lang="en-US" sz="1800">
                <a:solidFill>
                  <a:schemeClr val="dk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NJIT College of Science and Liberal Arts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For more information:</a:t>
            </a:r>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Calibri"/>
                <a:ea typeface="Calibri"/>
                <a:cs typeface="Calibri"/>
                <a:sym typeface="Calibri"/>
                <a:hlinkClick r:id="rId5"/>
              </a:rPr>
              <a:t>The New Jersey Institute of Technology – NJIT</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Calibri"/>
                <a:ea typeface="Calibri"/>
                <a:cs typeface="Calibri"/>
                <a:sym typeface="Calibri"/>
                <a:hlinkClick r:id="rId6"/>
              </a:rPr>
              <a:t>De</a:t>
            </a:r>
            <a:r>
              <a:rPr lang="en-US" sz="1800" b="0" i="0" u="sng" strike="noStrike" cap="none">
                <a:solidFill>
                  <a:schemeClr val="hlink"/>
                </a:solidFill>
                <a:latin typeface="Calibri"/>
                <a:ea typeface="Calibri"/>
                <a:cs typeface="Calibri"/>
                <a:sym typeface="Calibri"/>
                <a:hlinkClick r:id="rId6"/>
              </a:rPr>
              <a:t>gree programs in Forensic Science at NJIT</a:t>
            </a: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Calibri"/>
                <a:ea typeface="Calibri"/>
                <a:cs typeface="Calibri"/>
                <a:sym typeface="Calibri"/>
                <a:hlinkClick r:id="rId7"/>
              </a:rPr>
              <a:t>The Center for Pre-College Programs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Calibri"/>
                <a:ea typeface="Calibri"/>
                <a:cs typeface="Calibri"/>
                <a:sym typeface="Calibri"/>
                <a:hlinkClick r:id="rId8"/>
              </a:rPr>
              <a:t>The Forensic Science Initiative Teacher Prep 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 name="Google Shape;378;p16"/>
          <p:cNvSpPr/>
          <p:nvPr/>
        </p:nvSpPr>
        <p:spPr>
          <a:xfrm>
            <a:off x="0" y="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5648) or email (</a:t>
            </a:r>
            <a:r>
              <a:rPr lang="en-US" sz="1000" b="0" i="0" u="sng" strike="noStrike" cap="none">
                <a:solidFill>
                  <a:srgbClr val="1155CC"/>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joshua.newkold@avantorsciences.com</a:t>
            </a:r>
            <a:r>
              <a:rPr lang="en-US" sz="1000" b="0" i="0" u="none" strike="noStrike" cap="none">
                <a:solidFill>
                  <a:schemeClr val="dk1"/>
                </a:solidFill>
                <a:latin typeface="Calibri"/>
                <a:ea typeface="Calibri"/>
                <a:cs typeface="Calibri"/>
                <a:sym typeface="Calibri"/>
              </a:rPr>
              <a:t>)</a:t>
            </a:r>
            <a:br>
              <a:rPr lang="en-US" sz="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79" name="Google Shape;379;p16"/>
          <p:cNvSpPr txBox="1"/>
          <p:nvPr/>
        </p:nvSpPr>
        <p:spPr>
          <a:xfrm>
            <a:off x="10528182" y="251832"/>
            <a:ext cx="42783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24</a:t>
            </a:r>
            <a:endParaRPr sz="1400" b="0" i="0" u="none" strike="noStrike" cap="none">
              <a:solidFill>
                <a:srgbClr val="000000"/>
              </a:solidFill>
              <a:latin typeface="Arial"/>
              <a:ea typeface="Arial"/>
              <a:cs typeface="Arial"/>
              <a:sym typeface="Arial"/>
            </a:endParaRPr>
          </a:p>
        </p:txBody>
      </p:sp>
      <p:sp>
        <p:nvSpPr>
          <p:cNvPr id="380" name="Google Shape;380;p16"/>
          <p:cNvSpPr txBox="1"/>
          <p:nvPr/>
        </p:nvSpPr>
        <p:spPr>
          <a:xfrm>
            <a:off x="3604500" y="238675"/>
            <a:ext cx="4983000" cy="36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C00000"/>
                </a:solidFill>
                <a:latin typeface="Calibri"/>
                <a:ea typeface="Calibri"/>
                <a:cs typeface="Calibri"/>
                <a:sym typeface="Calibri"/>
              </a:rPr>
              <a:t>New Jersey Forensic Science Education Conference</a:t>
            </a:r>
            <a:endParaRPr sz="1800" b="1">
              <a:solidFill>
                <a:srgbClr val="C00000"/>
              </a:solidFill>
              <a:latin typeface="Calibri"/>
              <a:ea typeface="Calibri"/>
              <a:cs typeface="Calibri"/>
              <a:sym typeface="Calibri"/>
            </a:endParaRPr>
          </a:p>
        </p:txBody>
      </p:sp>
      <p:pic>
        <p:nvPicPr>
          <p:cNvPr id="381" name="Google Shape;381;p16" title="FSI Jumpstart End 2023_00015715.png"/>
          <p:cNvPicPr preferRelativeResize="0"/>
          <p:nvPr/>
        </p:nvPicPr>
        <p:blipFill>
          <a:blip r:embed="rId10">
            <a:alphaModFix/>
          </a:blip>
          <a:stretch>
            <a:fillRect/>
          </a:stretch>
        </p:blipFill>
        <p:spPr>
          <a:xfrm flipH="1">
            <a:off x="8920976" y="3986550"/>
            <a:ext cx="2862149" cy="2605424"/>
          </a:xfrm>
          <a:prstGeom prst="rect">
            <a:avLst/>
          </a:prstGeom>
          <a:noFill/>
          <a:ln>
            <a:noFill/>
          </a:ln>
        </p:spPr>
      </p:pic>
      <p:pic>
        <p:nvPicPr>
          <p:cNvPr id="382" name="Google Shape;382;p16"/>
          <p:cNvPicPr preferRelativeResize="0"/>
          <p:nvPr/>
        </p:nvPicPr>
        <p:blipFill>
          <a:blip r:embed="rId11">
            <a:alphaModFix/>
          </a:blip>
          <a:stretch>
            <a:fillRect/>
          </a:stretch>
        </p:blipFill>
        <p:spPr>
          <a:xfrm>
            <a:off x="7359800" y="1385072"/>
            <a:ext cx="2862148" cy="2906127"/>
          </a:xfrm>
          <a:prstGeom prst="rect">
            <a:avLst/>
          </a:prstGeom>
          <a:noFill/>
          <a:ln>
            <a:noFill/>
          </a:ln>
        </p:spPr>
      </p:pic>
      <p:sp>
        <p:nvSpPr>
          <p:cNvPr id="383" name="Google Shape;383;p16"/>
          <p:cNvSpPr txBox="1"/>
          <p:nvPr/>
        </p:nvSpPr>
        <p:spPr>
          <a:xfrm>
            <a:off x="10352050" y="3577650"/>
            <a:ext cx="1895700" cy="4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1">
                <a:solidFill>
                  <a:schemeClr val="dk1"/>
                </a:solidFill>
                <a:latin typeface="Calibri"/>
                <a:ea typeface="Calibri"/>
                <a:cs typeface="Calibri"/>
                <a:sym typeface="Calibri"/>
              </a:rPr>
              <a:t>FSI in action</a:t>
            </a:r>
            <a:endParaRPr sz="1000" b="1">
              <a:solidFill>
                <a:schemeClr val="dk1"/>
              </a:solidFill>
              <a:latin typeface="Calibri"/>
              <a:ea typeface="Calibri"/>
              <a:cs typeface="Calibri"/>
              <a:sym typeface="Calibri"/>
            </a:endParaRPr>
          </a:p>
        </p:txBody>
      </p:sp>
      <p:pic>
        <p:nvPicPr>
          <p:cNvPr id="384" name="Google Shape;384;p16"/>
          <p:cNvPicPr preferRelativeResize="0"/>
          <p:nvPr/>
        </p:nvPicPr>
        <p:blipFill>
          <a:blip r:embed="rId12">
            <a:alphaModFix/>
          </a:blip>
          <a:stretch>
            <a:fillRect/>
          </a:stretch>
        </p:blipFill>
        <p:spPr>
          <a:xfrm>
            <a:off x="868730" y="3893600"/>
            <a:ext cx="1504145" cy="1255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18"/>
          <p:cNvPicPr preferRelativeResize="0"/>
          <p:nvPr/>
        </p:nvPicPr>
        <p:blipFill rotWithShape="1">
          <a:blip r:embed="rId3">
            <a:alphaModFix/>
          </a:blip>
          <a:srcRect/>
          <a:stretch/>
        </p:blipFill>
        <p:spPr>
          <a:xfrm>
            <a:off x="-1" y="0"/>
            <a:ext cx="2821019" cy="954345"/>
          </a:xfrm>
          <a:prstGeom prst="rect">
            <a:avLst/>
          </a:prstGeom>
          <a:noFill/>
          <a:ln>
            <a:noFill/>
          </a:ln>
        </p:spPr>
      </p:pic>
      <p:pic>
        <p:nvPicPr>
          <p:cNvPr id="390" name="Google Shape;390;p18"/>
          <p:cNvPicPr preferRelativeResize="0"/>
          <p:nvPr/>
        </p:nvPicPr>
        <p:blipFill rotWithShape="1">
          <a:blip r:embed="rId4">
            <a:alphaModFix/>
          </a:blip>
          <a:srcRect/>
          <a:stretch/>
        </p:blipFill>
        <p:spPr>
          <a:xfrm>
            <a:off x="11048301" y="0"/>
            <a:ext cx="1143699" cy="954345"/>
          </a:xfrm>
          <a:prstGeom prst="rect">
            <a:avLst/>
          </a:prstGeom>
          <a:noFill/>
          <a:ln>
            <a:noFill/>
          </a:ln>
        </p:spPr>
      </p:pic>
      <p:pic>
        <p:nvPicPr>
          <p:cNvPr id="391" name="Google Shape;391;p18"/>
          <p:cNvPicPr preferRelativeResize="0"/>
          <p:nvPr/>
        </p:nvPicPr>
        <p:blipFill rotWithShape="1">
          <a:blip r:embed="rId5">
            <a:alphaModFix/>
          </a:blip>
          <a:srcRect/>
          <a:stretch/>
        </p:blipFill>
        <p:spPr>
          <a:xfrm>
            <a:off x="3882128" y="274344"/>
            <a:ext cx="6791533" cy="493819"/>
          </a:xfrm>
          <a:prstGeom prst="rect">
            <a:avLst/>
          </a:prstGeom>
          <a:noFill/>
          <a:ln>
            <a:noFill/>
          </a:ln>
        </p:spPr>
      </p:pic>
      <p:sp>
        <p:nvSpPr>
          <p:cNvPr id="392" name="Google Shape;392;p18"/>
          <p:cNvSpPr txBox="1"/>
          <p:nvPr/>
        </p:nvSpPr>
        <p:spPr>
          <a:xfrm>
            <a:off x="1079500" y="1601714"/>
            <a:ext cx="10191900" cy="28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Thank you for participating in the NJ Forensic Science Education Conference.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We value feedback and take it seriously.  Please help us plan future professional development by completing and returning the conference evaluation before you leave.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Have a safe and happy summer that restores your soul and re</a:t>
            </a:r>
            <a:r>
              <a:rPr lang="en-US" sz="2000">
                <a:solidFill>
                  <a:schemeClr val="dk1"/>
                </a:solidFill>
                <a:latin typeface="Calibri"/>
                <a:ea typeface="Calibri"/>
                <a:cs typeface="Calibri"/>
                <a:sym typeface="Calibri"/>
              </a:rPr>
              <a:t>invigor</a:t>
            </a:r>
            <a:r>
              <a:rPr lang="en-US" sz="2000" b="0" i="0" u="none" strike="noStrike" cap="none">
                <a:solidFill>
                  <a:schemeClr val="dk1"/>
                </a:solidFill>
                <a:latin typeface="Calibri"/>
                <a:ea typeface="Calibri"/>
                <a:cs typeface="Calibri"/>
                <a:sym typeface="Calibri"/>
              </a:rPr>
              <a:t>ates your </a:t>
            </a:r>
            <a:r>
              <a:rPr lang="en-US" sz="2000">
                <a:solidFill>
                  <a:schemeClr val="dk1"/>
                </a:solidFill>
                <a:latin typeface="Calibri"/>
                <a:ea typeface="Calibri"/>
                <a:cs typeface="Calibri"/>
                <a:sym typeface="Calibri"/>
              </a:rPr>
              <a:t>mind</a:t>
            </a:r>
            <a:r>
              <a:rPr lang="en-US" sz="2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And always remember that teaching is the one profession that prepares all other professions - making you among the </a:t>
            </a:r>
            <a:r>
              <a:rPr lang="en-US" sz="2000" b="1" i="1" u="none" strike="noStrike" cap="none">
                <a:solidFill>
                  <a:schemeClr val="dk1"/>
                </a:solidFill>
                <a:latin typeface="Calibri"/>
                <a:ea typeface="Calibri"/>
                <a:cs typeface="Calibri"/>
                <a:sym typeface="Calibri"/>
              </a:rPr>
              <a:t>most valuable </a:t>
            </a:r>
            <a:r>
              <a:rPr lang="en-US" sz="2000" b="1" i="1">
                <a:solidFill>
                  <a:schemeClr val="dk1"/>
                </a:solidFill>
                <a:latin typeface="Calibri"/>
                <a:ea typeface="Calibri"/>
                <a:cs typeface="Calibri"/>
                <a:sym typeface="Calibri"/>
              </a:rPr>
              <a:t>professionals</a:t>
            </a:r>
            <a:r>
              <a:rPr lang="en-US" sz="2000" b="1" i="0" u="none" strike="noStrike" cap="none">
                <a:solidFill>
                  <a:schemeClr val="dk1"/>
                </a:solidFill>
                <a:latin typeface="Calibri"/>
                <a:ea typeface="Calibri"/>
                <a:cs typeface="Calibri"/>
                <a:sym typeface="Calibri"/>
              </a:rPr>
              <a:t> on Earth!</a:t>
            </a:r>
            <a:endParaRPr sz="1400" b="0" i="0" u="none" strike="noStrike" cap="none">
              <a:solidFill>
                <a:srgbClr val="000000"/>
              </a:solidFill>
              <a:latin typeface="Arial"/>
              <a:ea typeface="Arial"/>
              <a:cs typeface="Arial"/>
              <a:sym typeface="Arial"/>
            </a:endParaRPr>
          </a:p>
        </p:txBody>
      </p:sp>
      <p:sp>
        <p:nvSpPr>
          <p:cNvPr id="393" name="Google Shape;393;p18"/>
          <p:cNvSpPr txBox="1"/>
          <p:nvPr/>
        </p:nvSpPr>
        <p:spPr>
          <a:xfrm>
            <a:off x="10528182" y="251832"/>
            <a:ext cx="42783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25</a:t>
            </a:r>
            <a:endParaRPr sz="1400" b="0" i="0" u="none" strike="noStrike" cap="none">
              <a:solidFill>
                <a:srgbClr val="000000"/>
              </a:solidFill>
              <a:latin typeface="Arial"/>
              <a:ea typeface="Arial"/>
              <a:cs typeface="Arial"/>
              <a:sym typeface="Arial"/>
            </a:endParaRPr>
          </a:p>
        </p:txBody>
      </p:sp>
      <p:sp>
        <p:nvSpPr>
          <p:cNvPr id="394" name="Google Shape;394;p18"/>
          <p:cNvSpPr/>
          <p:nvPr/>
        </p:nvSpPr>
        <p:spPr>
          <a:xfrm>
            <a:off x="0" y="0"/>
            <a:ext cx="12192000" cy="0"/>
          </a:xfrm>
          <a:prstGeom prst="rect">
            <a:avLst/>
          </a:prstGeom>
          <a:solidFill>
            <a:srgbClr val="FFFFFF"/>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1155CC"/>
              </a:buClr>
              <a:buSzPts val="1800"/>
              <a:buFont typeface="Arial"/>
              <a:buNone/>
            </a:pPr>
            <a:r>
              <a:rPr lang="en-US" sz="1800" b="0" i="0" u="sng" strike="noStrike" cap="none">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https://forms.gle/HwAa5LU2hbixhVzK8</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Arial"/>
              <a:ea typeface="Arial"/>
              <a:cs typeface="Arial"/>
              <a:sym typeface="Arial"/>
            </a:endParaRPr>
          </a:p>
        </p:txBody>
      </p:sp>
      <p:pic>
        <p:nvPicPr>
          <p:cNvPr id="395" name="Google Shape;395;p18" title="Group with Rodney Roberts 062623.jpg"/>
          <p:cNvPicPr preferRelativeResize="0"/>
          <p:nvPr/>
        </p:nvPicPr>
        <p:blipFill>
          <a:blip r:embed="rId7">
            <a:alphaModFix/>
          </a:blip>
          <a:stretch>
            <a:fillRect/>
          </a:stretch>
        </p:blipFill>
        <p:spPr>
          <a:xfrm>
            <a:off x="4809712" y="4464625"/>
            <a:ext cx="2572575" cy="1929423"/>
          </a:xfrm>
          <a:prstGeom prst="rect">
            <a:avLst/>
          </a:prstGeom>
          <a:noFill/>
          <a:ln>
            <a:noFill/>
          </a:ln>
        </p:spPr>
      </p:pic>
      <p:sp>
        <p:nvSpPr>
          <p:cNvPr id="396" name="Google Shape;396;p18"/>
          <p:cNvSpPr txBox="1"/>
          <p:nvPr/>
        </p:nvSpPr>
        <p:spPr>
          <a:xfrm>
            <a:off x="4623550" y="6394050"/>
            <a:ext cx="3103800" cy="1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1">
                <a:solidFill>
                  <a:schemeClr val="dk1"/>
                </a:solidFill>
                <a:latin typeface="Calibri"/>
                <a:ea typeface="Calibri"/>
                <a:cs typeface="Calibri"/>
                <a:sym typeface="Calibri"/>
              </a:rPr>
              <a:t>2023 NJFSEC Participants with Keynote Rodney Roberts</a:t>
            </a:r>
            <a:endParaRPr sz="1000" b="1">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subTitle" idx="1"/>
          </p:nvPr>
        </p:nvSpPr>
        <p:spPr>
          <a:xfrm>
            <a:off x="3597175" y="544149"/>
            <a:ext cx="6837600" cy="581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100"/>
              <a:buNone/>
            </a:pPr>
            <a:r>
              <a:rPr lang="en-US" sz="2100" b="1"/>
              <a:t>NJIT Campus</a:t>
            </a:r>
            <a:endParaRPr sz="2100" b="1"/>
          </a:p>
          <a:p>
            <a:pPr marL="0" lvl="0" indent="0" algn="ctr" rtl="0">
              <a:spcBef>
                <a:spcPts val="0"/>
              </a:spcBef>
              <a:spcAft>
                <a:spcPts val="0"/>
              </a:spcAft>
              <a:buClr>
                <a:schemeClr val="dk1"/>
              </a:buClr>
              <a:buSzPts val="2100"/>
              <a:buNone/>
            </a:pPr>
            <a:r>
              <a:rPr lang="en-US" sz="1300" b="1">
                <a:solidFill>
                  <a:srgbClr val="783F04"/>
                </a:solidFill>
              </a:rPr>
              <a:t>Conference locations highlighted in brown</a:t>
            </a:r>
            <a:endParaRPr sz="1300" b="1">
              <a:solidFill>
                <a:srgbClr val="783F04"/>
              </a:solidFill>
            </a:endParaRPr>
          </a:p>
        </p:txBody>
      </p:sp>
      <p:pic>
        <p:nvPicPr>
          <p:cNvPr id="104" name="Google Shape;104;p3"/>
          <p:cNvPicPr preferRelativeResize="0"/>
          <p:nvPr/>
        </p:nvPicPr>
        <p:blipFill rotWithShape="1">
          <a:blip r:embed="rId3">
            <a:alphaModFix/>
          </a:blip>
          <a:srcRect/>
          <a:stretch/>
        </p:blipFill>
        <p:spPr>
          <a:xfrm>
            <a:off x="0" y="0"/>
            <a:ext cx="2864498" cy="970651"/>
          </a:xfrm>
          <a:prstGeom prst="rect">
            <a:avLst/>
          </a:prstGeom>
          <a:noFill/>
          <a:ln>
            <a:noFill/>
          </a:ln>
        </p:spPr>
      </p:pic>
      <p:pic>
        <p:nvPicPr>
          <p:cNvPr id="105" name="Google Shape;105;p3"/>
          <p:cNvPicPr preferRelativeResize="0"/>
          <p:nvPr/>
        </p:nvPicPr>
        <p:blipFill rotWithShape="1">
          <a:blip r:embed="rId4">
            <a:alphaModFix/>
          </a:blip>
          <a:srcRect/>
          <a:stretch/>
        </p:blipFill>
        <p:spPr>
          <a:xfrm>
            <a:off x="11010237" y="-15456"/>
            <a:ext cx="1181763" cy="986107"/>
          </a:xfrm>
          <a:prstGeom prst="rect">
            <a:avLst/>
          </a:prstGeom>
          <a:noFill/>
          <a:ln>
            <a:noFill/>
          </a:ln>
        </p:spPr>
      </p:pic>
      <p:sp>
        <p:nvSpPr>
          <p:cNvPr id="106" name="Google Shape;106;p3"/>
          <p:cNvSpPr txBox="1"/>
          <p:nvPr/>
        </p:nvSpPr>
        <p:spPr>
          <a:xfrm>
            <a:off x="4314738" y="115993"/>
            <a:ext cx="673893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00000"/>
                </a:solidFill>
                <a:latin typeface="Calibri"/>
                <a:ea typeface="Calibri"/>
                <a:cs typeface="Calibri"/>
                <a:sym typeface="Calibri"/>
              </a:rPr>
              <a:t>New Jersey Forensic Science Education Conference</a:t>
            </a:r>
            <a:endParaRPr sz="1400" b="0" i="0" u="none" strike="noStrike" cap="none">
              <a:solidFill>
                <a:srgbClr val="000000"/>
              </a:solidFill>
              <a:latin typeface="Arial"/>
              <a:ea typeface="Arial"/>
              <a:cs typeface="Arial"/>
              <a:sym typeface="Arial"/>
            </a:endParaRPr>
          </a:p>
        </p:txBody>
      </p:sp>
      <p:pic>
        <p:nvPicPr>
          <p:cNvPr id="107" name="Google Shape;107;p3"/>
          <p:cNvPicPr preferRelativeResize="0"/>
          <p:nvPr/>
        </p:nvPicPr>
        <p:blipFill rotWithShape="1">
          <a:blip r:embed="rId5">
            <a:alphaModFix/>
          </a:blip>
          <a:srcRect/>
          <a:stretch/>
        </p:blipFill>
        <p:spPr>
          <a:xfrm>
            <a:off x="1475000" y="1254500"/>
            <a:ext cx="1181776" cy="687675"/>
          </a:xfrm>
          <a:prstGeom prst="rect">
            <a:avLst/>
          </a:prstGeom>
          <a:noFill/>
          <a:ln>
            <a:noFill/>
          </a:ln>
        </p:spPr>
      </p:pic>
      <p:sp>
        <p:nvSpPr>
          <p:cNvPr id="108" name="Google Shape;108;p3"/>
          <p:cNvSpPr txBox="1"/>
          <p:nvPr/>
        </p:nvSpPr>
        <p:spPr>
          <a:xfrm>
            <a:off x="10528183" y="251832"/>
            <a:ext cx="31878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09" name="Google Shape;109;p3"/>
          <p:cNvSpPr txBox="1"/>
          <p:nvPr/>
        </p:nvSpPr>
        <p:spPr>
          <a:xfrm>
            <a:off x="771300" y="5584900"/>
            <a:ext cx="1804200" cy="98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0" name="Google Shape;110;p3"/>
          <p:cNvSpPr txBox="1"/>
          <p:nvPr/>
        </p:nvSpPr>
        <p:spPr>
          <a:xfrm>
            <a:off x="622600" y="5510575"/>
            <a:ext cx="5352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111" name="Google Shape;111;p3"/>
          <p:cNvPicPr preferRelativeResize="0"/>
          <p:nvPr/>
        </p:nvPicPr>
        <p:blipFill>
          <a:blip r:embed="rId6">
            <a:alphaModFix/>
          </a:blip>
          <a:stretch>
            <a:fillRect/>
          </a:stretch>
        </p:blipFill>
        <p:spPr>
          <a:xfrm>
            <a:off x="2943100" y="1125850"/>
            <a:ext cx="8145726" cy="5673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cdaa1d8379_0_2"/>
          <p:cNvSpPr txBox="1">
            <a:spLocks noGrp="1"/>
          </p:cNvSpPr>
          <p:nvPr>
            <p:ph type="ctrTitle"/>
          </p:nvPr>
        </p:nvSpPr>
        <p:spPr>
          <a:xfrm>
            <a:off x="1468250" y="446042"/>
            <a:ext cx="9144000" cy="759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3600"/>
              <a:t>Transportation</a:t>
            </a:r>
            <a:endParaRPr sz="3600"/>
          </a:p>
        </p:txBody>
      </p:sp>
      <p:sp>
        <p:nvSpPr>
          <p:cNvPr id="117" name="Google Shape;117;g2cdaa1d8379_0_2"/>
          <p:cNvSpPr txBox="1">
            <a:spLocks noGrp="1"/>
          </p:cNvSpPr>
          <p:nvPr>
            <p:ph type="subTitle" idx="1"/>
          </p:nvPr>
        </p:nvSpPr>
        <p:spPr>
          <a:xfrm>
            <a:off x="1468250" y="1269600"/>
            <a:ext cx="9144000" cy="56349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b="1"/>
              <a:t>Parking is reserved for all workshop participants in the Summit Street Deck    </a:t>
            </a:r>
            <a:r>
              <a:rPr lang="en-US"/>
              <a:t>GPS input: 154 Summit Street, 07103</a:t>
            </a:r>
            <a:endParaRPr/>
          </a:p>
          <a:p>
            <a:pPr marL="0" lvl="0" indent="0" algn="l" rtl="0">
              <a:spcBef>
                <a:spcPts val="1000"/>
              </a:spcBef>
              <a:spcAft>
                <a:spcPts val="0"/>
              </a:spcAft>
              <a:buNone/>
            </a:pPr>
            <a:r>
              <a:rPr lang="en-US"/>
              <a:t>Exit the deck from the same side you entered - onto Summit Street - and turn right. See the map on the previous page.</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lnSpc>
                <a:spcPct val="100000"/>
              </a:lnSpc>
              <a:spcBef>
                <a:spcPts val="0"/>
              </a:spcBef>
              <a:spcAft>
                <a:spcPts val="0"/>
              </a:spcAft>
              <a:buNone/>
            </a:pPr>
            <a:r>
              <a:rPr lang="en-US" sz="1800"/>
              <a:t>If you’re staying in downtown</a:t>
            </a:r>
            <a:endParaRPr sz="1800"/>
          </a:p>
          <a:p>
            <a:pPr marL="0" lvl="0" indent="0" algn="l" rtl="0">
              <a:lnSpc>
                <a:spcPct val="100000"/>
              </a:lnSpc>
              <a:spcBef>
                <a:spcPts val="0"/>
              </a:spcBef>
              <a:spcAft>
                <a:spcPts val="0"/>
              </a:spcAft>
              <a:buNone/>
            </a:pPr>
            <a:r>
              <a:rPr lang="en-US" sz="1800"/>
              <a:t>Newark, the Light Rail/subway</a:t>
            </a:r>
            <a:endParaRPr sz="1800"/>
          </a:p>
          <a:p>
            <a:pPr marL="0" lvl="0" indent="0" algn="l" rtl="0">
              <a:lnSpc>
                <a:spcPct val="100000"/>
              </a:lnSpc>
              <a:spcBef>
                <a:spcPts val="0"/>
              </a:spcBef>
              <a:spcAft>
                <a:spcPts val="0"/>
              </a:spcAft>
              <a:buNone/>
            </a:pPr>
            <a:r>
              <a:rPr lang="en-US" sz="1800"/>
              <a:t>has a stop on campus. It’s also</a:t>
            </a:r>
            <a:endParaRPr sz="1800"/>
          </a:p>
          <a:p>
            <a:pPr marL="0" lvl="0" indent="0" algn="l" rtl="0">
              <a:lnSpc>
                <a:spcPct val="100000"/>
              </a:lnSpc>
              <a:spcBef>
                <a:spcPts val="0"/>
              </a:spcBef>
              <a:spcAft>
                <a:spcPts val="0"/>
              </a:spcAft>
              <a:buNone/>
            </a:pPr>
            <a:r>
              <a:rPr lang="en-US" sz="1800"/>
              <a:t>marked on the campus map on</a:t>
            </a:r>
            <a:endParaRPr sz="1800"/>
          </a:p>
          <a:p>
            <a:pPr marL="0" lvl="0" indent="0" algn="l" rtl="0">
              <a:lnSpc>
                <a:spcPct val="100000"/>
              </a:lnSpc>
              <a:spcBef>
                <a:spcPts val="0"/>
              </a:spcBef>
              <a:spcAft>
                <a:spcPts val="0"/>
              </a:spcAft>
              <a:buNone/>
            </a:pPr>
            <a:r>
              <a:rPr lang="en-US" sz="1800"/>
              <a:t>the previous page.</a:t>
            </a:r>
            <a:endParaRPr sz="1800"/>
          </a:p>
          <a:p>
            <a:pPr marL="0" lvl="0" indent="0" algn="l" rtl="0">
              <a:lnSpc>
                <a:spcPct val="100000"/>
              </a:lnSpc>
              <a:spcBef>
                <a:spcPts val="0"/>
              </a:spcBef>
              <a:spcAft>
                <a:spcPts val="0"/>
              </a:spcAft>
              <a:buNone/>
            </a:pPr>
            <a:endParaRPr sz="1800"/>
          </a:p>
          <a:p>
            <a:pPr marL="0" lvl="0" indent="0" algn="l" rtl="0">
              <a:lnSpc>
                <a:spcPct val="100000"/>
              </a:lnSpc>
              <a:spcBef>
                <a:spcPts val="0"/>
              </a:spcBef>
              <a:spcAft>
                <a:spcPts val="0"/>
              </a:spcAft>
              <a:buNone/>
            </a:pPr>
            <a:r>
              <a:rPr lang="en-US" sz="1800"/>
              <a:t>Suburban trains stop at the Broad</a:t>
            </a:r>
            <a:endParaRPr sz="1800"/>
          </a:p>
          <a:p>
            <a:pPr marL="0" lvl="0" indent="0" algn="l" rtl="0">
              <a:lnSpc>
                <a:spcPct val="100000"/>
              </a:lnSpc>
              <a:spcBef>
                <a:spcPts val="0"/>
              </a:spcBef>
              <a:spcAft>
                <a:spcPts val="0"/>
              </a:spcAft>
              <a:buNone/>
            </a:pPr>
            <a:r>
              <a:rPr lang="en-US" sz="1800"/>
              <a:t>Street Station, which is a 10-min</a:t>
            </a:r>
            <a:endParaRPr sz="1800"/>
          </a:p>
          <a:p>
            <a:pPr marL="0" lvl="0" indent="0" algn="l" rtl="0">
              <a:lnSpc>
                <a:spcPct val="100000"/>
              </a:lnSpc>
              <a:spcBef>
                <a:spcPts val="0"/>
              </a:spcBef>
              <a:spcAft>
                <a:spcPts val="0"/>
              </a:spcAft>
              <a:buNone/>
            </a:pPr>
            <a:r>
              <a:rPr lang="en-US" sz="1800"/>
              <a:t>walk along MLK Boulevard or</a:t>
            </a:r>
            <a:endParaRPr sz="1800"/>
          </a:p>
          <a:p>
            <a:pPr marL="0" lvl="0" indent="0" algn="l" rtl="0">
              <a:lnSpc>
                <a:spcPct val="100000"/>
              </a:lnSpc>
              <a:spcBef>
                <a:spcPts val="0"/>
              </a:spcBef>
              <a:spcAft>
                <a:spcPts val="0"/>
              </a:spcAft>
              <a:buNone/>
            </a:pPr>
            <a:r>
              <a:rPr lang="en-US" sz="1800"/>
              <a:t>University Avenue.</a:t>
            </a:r>
            <a:endParaRPr sz="1800"/>
          </a:p>
          <a:p>
            <a:pPr marL="0" lvl="0" indent="0" algn="l" rtl="0">
              <a:lnSpc>
                <a:spcPct val="100000"/>
              </a:lnSpc>
              <a:spcBef>
                <a:spcPts val="0"/>
              </a:spcBef>
              <a:spcAft>
                <a:spcPts val="0"/>
              </a:spcAft>
              <a:buNone/>
            </a:pPr>
            <a:endParaRPr sz="1800"/>
          </a:p>
          <a:p>
            <a:pPr marL="0" lvl="0" indent="0" algn="l" rtl="0">
              <a:lnSpc>
                <a:spcPct val="100000"/>
              </a:lnSpc>
              <a:spcBef>
                <a:spcPts val="0"/>
              </a:spcBef>
              <a:spcAft>
                <a:spcPts val="0"/>
              </a:spcAft>
              <a:buNone/>
            </a:pPr>
            <a:endParaRPr sz="1800"/>
          </a:p>
        </p:txBody>
      </p:sp>
      <p:sp>
        <p:nvSpPr>
          <p:cNvPr id="118" name="Google Shape;118;g2cdaa1d8379_0_2"/>
          <p:cNvSpPr txBox="1"/>
          <p:nvPr/>
        </p:nvSpPr>
        <p:spPr>
          <a:xfrm>
            <a:off x="10333033" y="372632"/>
            <a:ext cx="318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pic>
        <p:nvPicPr>
          <p:cNvPr id="119" name="Google Shape;119;g2cdaa1d8379_0_2"/>
          <p:cNvPicPr preferRelativeResize="0"/>
          <p:nvPr/>
        </p:nvPicPr>
        <p:blipFill>
          <a:blip r:embed="rId3">
            <a:alphaModFix/>
          </a:blip>
          <a:stretch>
            <a:fillRect/>
          </a:stretch>
        </p:blipFill>
        <p:spPr>
          <a:xfrm>
            <a:off x="4813175" y="3274722"/>
            <a:ext cx="5519850" cy="3068475"/>
          </a:xfrm>
          <a:prstGeom prst="rect">
            <a:avLst/>
          </a:prstGeom>
          <a:noFill/>
          <a:ln>
            <a:noFill/>
          </a:ln>
        </p:spPr>
      </p:pic>
      <p:sp>
        <p:nvSpPr>
          <p:cNvPr id="120" name="Google Shape;120;g2cdaa1d8379_0_2"/>
          <p:cNvSpPr txBox="1"/>
          <p:nvPr/>
        </p:nvSpPr>
        <p:spPr>
          <a:xfrm>
            <a:off x="6458425" y="3503325"/>
            <a:ext cx="501900" cy="28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85200C"/>
                </a:solidFill>
                <a:latin typeface="Calibri"/>
                <a:ea typeface="Calibri"/>
                <a:cs typeface="Calibri"/>
                <a:sym typeface="Calibri"/>
              </a:rPr>
              <a:t>NJIT</a:t>
            </a:r>
            <a:endParaRPr b="1">
              <a:solidFill>
                <a:srgbClr val="85200C"/>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5"/>
          <p:cNvSpPr txBox="1"/>
          <p:nvPr/>
        </p:nvSpPr>
        <p:spPr>
          <a:xfrm>
            <a:off x="2865368" y="761235"/>
            <a:ext cx="75417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1" i="0" u="none" strike="noStrike" cap="none">
                <a:solidFill>
                  <a:schemeClr val="dk1"/>
                </a:solidFill>
                <a:latin typeface="Calibri"/>
                <a:ea typeface="Calibri"/>
                <a:cs typeface="Calibri"/>
                <a:sym typeface="Calibri"/>
              </a:rPr>
              <a:t>Jacqueline L. Cusack, Ed. D.</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 Executive Director</a:t>
            </a:r>
            <a:endParaRPr sz="18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b="1" i="0" u="none" strike="noStrike" cap="none">
                <a:solidFill>
                  <a:schemeClr val="dk1"/>
                </a:solidFill>
                <a:latin typeface="Calibri"/>
                <a:ea typeface="Calibri"/>
                <a:cs typeface="Calibri"/>
                <a:sym typeface="Calibri"/>
              </a:rPr>
              <a:t>Center for Pre-College Programs, NJIT​</a:t>
            </a:r>
            <a:endParaRPr b="1" i="0" u="none" strike="noStrike" cap="none">
              <a:solidFill>
                <a:schemeClr val="dk1"/>
              </a:solidFill>
              <a:latin typeface="Calibri"/>
              <a:ea typeface="Calibri"/>
              <a:cs typeface="Calibri"/>
              <a:sym typeface="Calibri"/>
            </a:endParaRPr>
          </a:p>
          <a:p>
            <a:pPr marL="0" lvl="0" indent="0" algn="ctr" rtl="0">
              <a:lnSpc>
                <a:spcPct val="150000"/>
              </a:lnSpc>
              <a:spcBef>
                <a:spcPts val="0"/>
              </a:spcBef>
              <a:spcAft>
                <a:spcPts val="0"/>
              </a:spcAft>
              <a:buClr>
                <a:schemeClr val="dk1"/>
              </a:buClr>
              <a:buSzPts val="1200"/>
              <a:buFont typeface="Arial"/>
              <a:buNone/>
            </a:pPr>
            <a:r>
              <a:rPr lang="en-US" sz="1200" u="sng">
                <a:solidFill>
                  <a:srgbClr val="3C78D8"/>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Jacqueline.l.cusack@njit.edu</a:t>
            </a:r>
            <a:endParaRPr sz="1800" b="0" i="0" u="none" strike="noStrike" cap="none">
              <a:solidFill>
                <a:schemeClr val="dk1"/>
              </a:solidFill>
              <a:latin typeface="Calibri"/>
              <a:ea typeface="Calibri"/>
              <a:cs typeface="Calibri"/>
              <a:sym typeface="Calibri"/>
            </a:endParaRPr>
          </a:p>
        </p:txBody>
      </p:sp>
      <p:pic>
        <p:nvPicPr>
          <p:cNvPr id="126" name="Google Shape;126;p5"/>
          <p:cNvPicPr preferRelativeResize="0"/>
          <p:nvPr/>
        </p:nvPicPr>
        <p:blipFill rotWithShape="1">
          <a:blip r:embed="rId4">
            <a:alphaModFix/>
          </a:blip>
          <a:srcRect/>
          <a:stretch/>
        </p:blipFill>
        <p:spPr>
          <a:xfrm>
            <a:off x="0" y="0"/>
            <a:ext cx="2865368" cy="969348"/>
          </a:xfrm>
          <a:prstGeom prst="rect">
            <a:avLst/>
          </a:prstGeom>
          <a:noFill/>
          <a:ln>
            <a:noFill/>
          </a:ln>
        </p:spPr>
      </p:pic>
      <p:pic>
        <p:nvPicPr>
          <p:cNvPr id="127" name="Google Shape;127;p5"/>
          <p:cNvPicPr preferRelativeResize="0"/>
          <p:nvPr/>
        </p:nvPicPr>
        <p:blipFill rotWithShape="1">
          <a:blip r:embed="rId5">
            <a:alphaModFix/>
          </a:blip>
          <a:srcRect/>
          <a:stretch/>
        </p:blipFill>
        <p:spPr>
          <a:xfrm>
            <a:off x="11030321" y="0"/>
            <a:ext cx="1161679" cy="969348"/>
          </a:xfrm>
          <a:prstGeom prst="rect">
            <a:avLst/>
          </a:prstGeom>
          <a:noFill/>
          <a:ln>
            <a:noFill/>
          </a:ln>
        </p:spPr>
      </p:pic>
      <p:pic>
        <p:nvPicPr>
          <p:cNvPr id="128" name="Google Shape;128;p5"/>
          <p:cNvPicPr preferRelativeResize="0"/>
          <p:nvPr/>
        </p:nvPicPr>
        <p:blipFill rotWithShape="1">
          <a:blip r:embed="rId6">
            <a:alphaModFix/>
          </a:blip>
          <a:srcRect/>
          <a:stretch/>
        </p:blipFill>
        <p:spPr>
          <a:xfrm>
            <a:off x="4110544" y="145083"/>
            <a:ext cx="6791533" cy="493819"/>
          </a:xfrm>
          <a:prstGeom prst="rect">
            <a:avLst/>
          </a:prstGeom>
          <a:noFill/>
          <a:ln>
            <a:noFill/>
          </a:ln>
        </p:spPr>
      </p:pic>
      <p:sp>
        <p:nvSpPr>
          <p:cNvPr id="129" name="Google Shape;129;p5"/>
          <p:cNvSpPr txBox="1"/>
          <p:nvPr/>
        </p:nvSpPr>
        <p:spPr>
          <a:xfrm>
            <a:off x="3431577" y="1622500"/>
            <a:ext cx="7656900" cy="51348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200"/>
              <a:buFont typeface="Arial"/>
              <a:buNone/>
            </a:pPr>
            <a:r>
              <a:rPr lang="en-US" sz="1200" b="0" i="0" u="none" strike="noStrike" cap="none">
                <a:solidFill>
                  <a:srgbClr val="3C78D8"/>
                </a:solidFill>
                <a:latin typeface="Calibri"/>
                <a:ea typeface="Calibri"/>
                <a:cs typeface="Calibri"/>
                <a:sym typeface="Calibri"/>
              </a:rPr>
              <a:t> </a:t>
            </a:r>
            <a:endParaRPr sz="1400" b="0" i="0" u="none" strike="noStrike" cap="none">
              <a:solidFill>
                <a:srgbClr val="3C78D8"/>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solidFill>
                  <a:srgbClr val="222222"/>
                </a:solidFill>
                <a:latin typeface="Calibri"/>
                <a:ea typeface="Calibri"/>
                <a:cs typeface="Calibri"/>
                <a:sym typeface="Calibri"/>
              </a:rPr>
              <a:t>Dr. Cusack has served NJIT in various roles since December 2012. Before NJIT, her career was centered in the public school arena where she served in positions ranging from classroom teacher, principal, and curriculum supervisor to acting assistant commissioner of education for the New Jersey Department of Education, assistant superintendent of schools, and superintendent of schools. She also taught educational administration and foundations courses at the undergraduate, masters, and doctoral levels at Teachers College, Columbia University, Virginia Tech, New Jersey City University, and Saint Peter’s University. </a:t>
            </a:r>
            <a:endParaRPr>
              <a:solidFill>
                <a:srgbClr val="222222"/>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US">
                <a:solidFill>
                  <a:srgbClr val="222222"/>
                </a:solidFill>
                <a:highlight>
                  <a:srgbClr val="FFFFFF"/>
                </a:highlight>
                <a:latin typeface="Calibri"/>
                <a:ea typeface="Calibri"/>
                <a:cs typeface="Calibri"/>
                <a:sym typeface="Calibri"/>
              </a:rPr>
              <a:t>Dr. Cusack is the founder of </a:t>
            </a:r>
            <a:r>
              <a:rPr lang="en-US" i="1">
                <a:solidFill>
                  <a:schemeClr val="dk1"/>
                </a:solidFill>
                <a:highlight>
                  <a:srgbClr val="FFFFFF"/>
                </a:highlight>
                <a:latin typeface="Calibri"/>
                <a:ea typeface="Calibri"/>
                <a:cs typeface="Calibri"/>
                <a:sym typeface="Calibri"/>
              </a:rPr>
              <a:t>My Sister’s Keeper, Inc., </a:t>
            </a:r>
            <a:r>
              <a:rPr lang="en-US">
                <a:solidFill>
                  <a:schemeClr val="dk1"/>
                </a:solidFill>
                <a:highlight>
                  <a:srgbClr val="FFFFFF"/>
                </a:highlight>
                <a:latin typeface="Calibri"/>
                <a:ea typeface="Calibri"/>
                <a:cs typeface="Calibri"/>
                <a:sym typeface="Calibri"/>
              </a:rPr>
              <a:t>a non-profit organization with the mission of providing mentoring services and scholarships for girls. Established in 1986, </a:t>
            </a:r>
            <a:r>
              <a:rPr lang="en-US" i="1">
                <a:solidFill>
                  <a:schemeClr val="dk1"/>
                </a:solidFill>
                <a:highlight>
                  <a:srgbClr val="FFFFFF"/>
                </a:highlight>
                <a:latin typeface="Calibri"/>
                <a:ea typeface="Calibri"/>
                <a:cs typeface="Calibri"/>
                <a:sym typeface="Calibri"/>
              </a:rPr>
              <a:t>My Sister’s Keeper, Inc.</a:t>
            </a:r>
            <a:r>
              <a:rPr lang="en-US">
                <a:solidFill>
                  <a:schemeClr val="dk1"/>
                </a:solidFill>
                <a:highlight>
                  <a:srgbClr val="FFFFFF"/>
                </a:highlight>
                <a:latin typeface="Calibri"/>
                <a:ea typeface="Calibri"/>
                <a:cs typeface="Calibri"/>
                <a:sym typeface="Calibri"/>
              </a:rPr>
              <a:t> also provides emergency financial assistance to families, especially female-headed households. Her state and community activities also include an appointment as a public member of the Supreme Court of New Jersey’s District Ethics Committee, District VA; emeritus trustee for the Columbia High School Scholarship Fund, South Orange and Maplewood School District; and membership in the</a:t>
            </a:r>
            <a:r>
              <a:rPr lang="en-US" sz="1000">
                <a:solidFill>
                  <a:schemeClr val="dk1"/>
                </a:solidFill>
                <a:highlight>
                  <a:srgbClr val="FFFFFF"/>
                </a:highlight>
                <a:latin typeface="Calibri"/>
                <a:ea typeface="Calibri"/>
                <a:cs typeface="Calibri"/>
                <a:sym typeface="Calibri"/>
              </a:rPr>
              <a:t> </a:t>
            </a:r>
            <a:r>
              <a:rPr lang="en-US">
                <a:solidFill>
                  <a:schemeClr val="dk1"/>
                </a:solidFill>
                <a:highlight>
                  <a:srgbClr val="FFFFFF"/>
                </a:highlight>
                <a:latin typeface="Calibri"/>
                <a:ea typeface="Calibri"/>
                <a:cs typeface="Calibri"/>
                <a:sym typeface="Calibri"/>
              </a:rPr>
              <a:t>New Jersey Association of School Administrators.</a:t>
            </a:r>
            <a:endParaRPr>
              <a:solidFill>
                <a:schemeClr val="dk1"/>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US">
                <a:solidFill>
                  <a:srgbClr val="222222"/>
                </a:solidFill>
                <a:latin typeface="Calibri"/>
                <a:ea typeface="Calibri"/>
                <a:cs typeface="Calibri"/>
                <a:sym typeface="Calibri"/>
              </a:rPr>
              <a:t>Dr. Cusack has a B.A. from Elmira College, M.A. and Ed.M. from Teachers College, Columbia University, and Ed.D. from Virginia Tech.</a:t>
            </a:r>
            <a:endParaRPr>
              <a:solidFill>
                <a:srgbClr val="222222"/>
              </a:solidFill>
              <a:latin typeface="Calibri"/>
              <a:ea typeface="Calibri"/>
              <a:cs typeface="Calibri"/>
              <a:sym typeface="Calibri"/>
            </a:endParaRPr>
          </a:p>
          <a:p>
            <a:pPr marL="0" marR="0" lvl="0" indent="0" algn="l" rtl="0">
              <a:lnSpc>
                <a:spcPct val="150000"/>
              </a:lnSpc>
              <a:spcBef>
                <a:spcPts val="1200"/>
              </a:spcBef>
              <a:spcAft>
                <a:spcPts val="0"/>
              </a:spcAft>
              <a:buClr>
                <a:srgbClr val="000000"/>
              </a:buClr>
              <a:buSzPts val="1200"/>
              <a:buFont typeface="Arial"/>
              <a:buNone/>
            </a:pPr>
            <a:endParaRPr sz="1200">
              <a:solidFill>
                <a:schemeClr val="dk1"/>
              </a:solidFill>
              <a:latin typeface="Calibri"/>
              <a:ea typeface="Calibri"/>
              <a:cs typeface="Calibri"/>
              <a:sym typeface="Calibri"/>
            </a:endParaRPr>
          </a:p>
        </p:txBody>
      </p:sp>
      <p:sp>
        <p:nvSpPr>
          <p:cNvPr id="130" name="Google Shape;130;p5"/>
          <p:cNvSpPr txBox="1"/>
          <p:nvPr/>
        </p:nvSpPr>
        <p:spPr>
          <a:xfrm>
            <a:off x="10528183" y="251832"/>
            <a:ext cx="318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pic>
        <p:nvPicPr>
          <p:cNvPr id="131" name="Google Shape;131;p5"/>
          <p:cNvPicPr preferRelativeResize="0"/>
          <p:nvPr/>
        </p:nvPicPr>
        <p:blipFill>
          <a:blip r:embed="rId7">
            <a:alphaModFix/>
          </a:blip>
          <a:stretch>
            <a:fillRect/>
          </a:stretch>
        </p:blipFill>
        <p:spPr>
          <a:xfrm>
            <a:off x="325200" y="2323175"/>
            <a:ext cx="2601950" cy="2230250"/>
          </a:xfrm>
          <a:prstGeom prst="rect">
            <a:avLst/>
          </a:prstGeom>
          <a:noFill/>
          <a:ln w="9525" cap="flat" cmpd="sng">
            <a:solidFill>
              <a:srgbClr val="C0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g2c3362fe504_0_9"/>
          <p:cNvPicPr preferRelativeResize="0"/>
          <p:nvPr/>
        </p:nvPicPr>
        <p:blipFill rotWithShape="1">
          <a:blip r:embed="rId3">
            <a:alphaModFix/>
          </a:blip>
          <a:srcRect/>
          <a:stretch/>
        </p:blipFill>
        <p:spPr>
          <a:xfrm>
            <a:off x="11033753" y="0"/>
            <a:ext cx="1158247" cy="969348"/>
          </a:xfrm>
          <a:prstGeom prst="rect">
            <a:avLst/>
          </a:prstGeom>
          <a:noFill/>
          <a:ln>
            <a:noFill/>
          </a:ln>
        </p:spPr>
      </p:pic>
      <p:pic>
        <p:nvPicPr>
          <p:cNvPr id="137" name="Google Shape;137;g2c3362fe504_0_9"/>
          <p:cNvPicPr preferRelativeResize="0"/>
          <p:nvPr/>
        </p:nvPicPr>
        <p:blipFill rotWithShape="1">
          <a:blip r:embed="rId4">
            <a:alphaModFix/>
          </a:blip>
          <a:srcRect/>
          <a:stretch/>
        </p:blipFill>
        <p:spPr>
          <a:xfrm>
            <a:off x="0" y="0"/>
            <a:ext cx="2865368" cy="969348"/>
          </a:xfrm>
          <a:prstGeom prst="rect">
            <a:avLst/>
          </a:prstGeom>
          <a:noFill/>
          <a:ln>
            <a:noFill/>
          </a:ln>
        </p:spPr>
      </p:pic>
      <p:sp>
        <p:nvSpPr>
          <p:cNvPr id="138" name="Google Shape;138;g2c3362fe504_0_9"/>
          <p:cNvSpPr txBox="1"/>
          <p:nvPr/>
        </p:nvSpPr>
        <p:spPr>
          <a:xfrm>
            <a:off x="2865375" y="2605825"/>
            <a:ext cx="8992200" cy="4163700"/>
          </a:xfrm>
          <a:prstGeom prst="rect">
            <a:avLst/>
          </a:prstGeom>
          <a:noFill/>
          <a:ln>
            <a:noFill/>
          </a:ln>
        </p:spPr>
        <p:txBody>
          <a:bodyPr spcFirstLastPara="1" wrap="square" lIns="91425" tIns="45700" rIns="91425" bIns="45700" anchor="t" anchorCtr="0">
            <a:spAutoFit/>
          </a:bodyPr>
          <a:lstStyle/>
          <a:p>
            <a:pPr marL="0" lvl="0" indent="0" algn="l" rtl="0">
              <a:lnSpc>
                <a:spcPct val="150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Dr. Teik C. Lim is the 9th President of New Jersey Institute of Technology (NJIT) and also holds the title of Distinguished Professor of Mechanical Engineering. Prior to joining NJIT on July 1 of 2022, Dr. Lim led the University of Texas at Arlington (UTA) as interim president from 2020-2022 and was Provost and Vice President for Academic Affairs at UTA from 2017-2020.</a:t>
            </a:r>
            <a:endParaRPr sz="11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endParaRPr sz="5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Dr. Lim’s career began in the private sector before transitioning to faculty appointments and then to university administration. He worked as an engineer at Structural Dynamics Research Corporation before joining The Ohio State University Center for Automotive Research as a research scientist. He taught at the University of Alabama beginning in 1998, as associate professor, before joining the University of Cincinnati in 2002, where he advanced from associate professor to professor to department head and to</a:t>
            </a:r>
            <a:endParaRPr sz="11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associate dean for graduate studies and research before, ultimately, being named Dean of the College of Engineering and Applied Science.</a:t>
            </a:r>
            <a:endParaRPr sz="11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endParaRPr sz="5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Dr. Lim earned his Bachelor of Science in Mechanical Engineering (ME) from Michigan Technological University, his Master of Science in ME from the University of Missouri-Rolla, and his Ph.D. in ME from The Ohio State University.</a:t>
            </a:r>
            <a:endParaRPr sz="11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endParaRPr sz="5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Dr. Lim is internationally recognized as a leading scholar in the field of structural vibrations and acoustics as well as modeling and simulation technology. He was named a Fellow of the National Academy of Inventors in 2018. He is also Fellow of the American Society of Mechanical Engineers and the Society of Automotive Engineers. Dr. Lim was recognized with the Thomas French Alumni Achievement Award in 2010, the GearLab Distinguished Alumnus Award in 2017, and the Distinguished Alumni Award for Academic Excellence in 2019 from his alma mater, The Ohio State University.</a:t>
            </a:r>
            <a:endParaRPr sz="1100">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200"/>
              <a:buFont typeface="Arial"/>
              <a:buNone/>
            </a:pPr>
            <a:endParaRPr sz="1100">
              <a:solidFill>
                <a:schemeClr val="dk1"/>
              </a:solidFill>
              <a:latin typeface="Calibri"/>
              <a:ea typeface="Calibri"/>
              <a:cs typeface="Calibri"/>
              <a:sym typeface="Calibri"/>
            </a:endParaRPr>
          </a:p>
        </p:txBody>
      </p:sp>
      <p:pic>
        <p:nvPicPr>
          <p:cNvPr id="139" name="Google Shape;139;g2c3362fe504_0_9"/>
          <p:cNvPicPr preferRelativeResize="0"/>
          <p:nvPr/>
        </p:nvPicPr>
        <p:blipFill rotWithShape="1">
          <a:blip r:embed="rId5">
            <a:alphaModFix/>
          </a:blip>
          <a:srcRect/>
          <a:stretch/>
        </p:blipFill>
        <p:spPr>
          <a:xfrm>
            <a:off x="4633808" y="28575"/>
            <a:ext cx="6791532" cy="493819"/>
          </a:xfrm>
          <a:prstGeom prst="rect">
            <a:avLst/>
          </a:prstGeom>
          <a:noFill/>
          <a:ln>
            <a:noFill/>
          </a:ln>
        </p:spPr>
      </p:pic>
      <p:sp>
        <p:nvSpPr>
          <p:cNvPr id="140" name="Google Shape;140;g2c3362fe504_0_9"/>
          <p:cNvSpPr txBox="1"/>
          <p:nvPr/>
        </p:nvSpPr>
        <p:spPr>
          <a:xfrm>
            <a:off x="3032374" y="522400"/>
            <a:ext cx="7923600" cy="178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Times New Roman"/>
                <a:ea typeface="Times New Roman"/>
                <a:cs typeface="Times New Roman"/>
                <a:sym typeface="Times New Roman"/>
              </a:rPr>
              <a:t>Welcome to NJIT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 </a:t>
            </a:r>
            <a:r>
              <a:rPr lang="en-US" b="1">
                <a:solidFill>
                  <a:schemeClr val="dk1"/>
                </a:solidFill>
                <a:latin typeface="Calibri"/>
                <a:ea typeface="Calibri"/>
                <a:cs typeface="Calibri"/>
                <a:sym typeface="Calibri"/>
              </a:rPr>
              <a:t>Mon</a:t>
            </a:r>
            <a:r>
              <a:rPr lang="en-US" sz="1400" b="1" i="0" u="none" strike="noStrike" cap="none">
                <a:solidFill>
                  <a:schemeClr val="dk1"/>
                </a:solidFill>
                <a:latin typeface="Calibri"/>
                <a:ea typeface="Calibri"/>
                <a:cs typeface="Calibri"/>
                <a:sym typeface="Calibri"/>
              </a:rPr>
              <a:t>day, June 2</a:t>
            </a:r>
            <a:r>
              <a:rPr lang="en-US" b="1">
                <a:solidFill>
                  <a:schemeClr val="dk1"/>
                </a:solidFill>
                <a:latin typeface="Calibri"/>
                <a:ea typeface="Calibri"/>
                <a:cs typeface="Calibri"/>
                <a:sym typeface="Calibri"/>
              </a:rPr>
              <a:t>4</a:t>
            </a:r>
            <a:r>
              <a:rPr lang="en-US" sz="1400" b="1" i="0" u="none" strike="noStrike" cap="none" baseline="30000">
                <a:solidFill>
                  <a:schemeClr val="dk1"/>
                </a:solidFill>
                <a:latin typeface="Calibri"/>
                <a:ea typeface="Calibri"/>
                <a:cs typeface="Calibri"/>
                <a:sym typeface="Calibri"/>
              </a:rPr>
              <a:t>th</a:t>
            </a:r>
            <a:r>
              <a:rPr lang="en-US" sz="1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US" sz="2000" b="1">
                <a:solidFill>
                  <a:schemeClr val="dk1"/>
                </a:solidFill>
                <a:latin typeface="Calibri"/>
                <a:ea typeface="Calibri"/>
                <a:cs typeface="Calibri"/>
                <a:sym typeface="Calibri"/>
              </a:rPr>
              <a:t>Dr. Teik C. Lim</a:t>
            </a:r>
            <a:endParaRPr sz="20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President, Distinguished Professor of Mechanical Engineering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New Jersey Institute of Technology</a:t>
            </a:r>
            <a:endParaRPr sz="1800" b="0" i="0" u="none" strike="noStrike" cap="none">
              <a:solidFill>
                <a:schemeClr val="dk1"/>
              </a:solidFill>
              <a:latin typeface="Calibri"/>
              <a:ea typeface="Calibri"/>
              <a:cs typeface="Calibri"/>
              <a:sym typeface="Calibri"/>
            </a:endParaRPr>
          </a:p>
        </p:txBody>
      </p:sp>
      <p:sp>
        <p:nvSpPr>
          <p:cNvPr id="141" name="Google Shape;141;g2c3362fe504_0_9"/>
          <p:cNvSpPr txBox="1"/>
          <p:nvPr/>
        </p:nvSpPr>
        <p:spPr>
          <a:xfrm>
            <a:off x="10528182" y="251832"/>
            <a:ext cx="42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pic>
        <p:nvPicPr>
          <p:cNvPr id="142" name="Google Shape;142;g2c3362fe504_0_9"/>
          <p:cNvPicPr preferRelativeResize="0"/>
          <p:nvPr/>
        </p:nvPicPr>
        <p:blipFill>
          <a:blip r:embed="rId6">
            <a:alphaModFix/>
          </a:blip>
          <a:stretch>
            <a:fillRect/>
          </a:stretch>
        </p:blipFill>
        <p:spPr>
          <a:xfrm>
            <a:off x="258188" y="2726625"/>
            <a:ext cx="2349000" cy="2349000"/>
          </a:xfrm>
          <a:prstGeom prst="rect">
            <a:avLst/>
          </a:prstGeom>
          <a:noFill/>
          <a:ln w="9525" cap="flat" cmpd="sng">
            <a:solidFill>
              <a:srgbClr val="C00000"/>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4"/>
          <p:cNvPicPr preferRelativeResize="0"/>
          <p:nvPr/>
        </p:nvPicPr>
        <p:blipFill rotWithShape="1">
          <a:blip r:embed="rId3">
            <a:alphaModFix/>
          </a:blip>
          <a:srcRect/>
          <a:stretch/>
        </p:blipFill>
        <p:spPr>
          <a:xfrm>
            <a:off x="669938" y="2668301"/>
            <a:ext cx="2194560" cy="2194560"/>
          </a:xfrm>
          <a:prstGeom prst="rect">
            <a:avLst/>
          </a:prstGeom>
          <a:noFill/>
          <a:ln w="9525" cap="flat" cmpd="sng">
            <a:solidFill>
              <a:srgbClr val="C00000"/>
            </a:solidFill>
            <a:prstDash val="solid"/>
            <a:round/>
            <a:headEnd type="none" w="sm" len="sm"/>
            <a:tailEnd type="none" w="sm" len="sm"/>
          </a:ln>
        </p:spPr>
      </p:pic>
      <p:sp>
        <p:nvSpPr>
          <p:cNvPr id="148" name="Google Shape;148;p4"/>
          <p:cNvSpPr txBox="1">
            <a:spLocks noGrp="1"/>
          </p:cNvSpPr>
          <p:nvPr>
            <p:ph type="subTitle" idx="1"/>
          </p:nvPr>
        </p:nvSpPr>
        <p:spPr>
          <a:xfrm>
            <a:off x="3377006" y="752589"/>
            <a:ext cx="6837712" cy="1571161"/>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0"/>
              </a:spcBef>
              <a:spcAft>
                <a:spcPts val="0"/>
              </a:spcAft>
              <a:buClr>
                <a:schemeClr val="dk1"/>
              </a:buClr>
              <a:buSzPct val="95103"/>
              <a:buNone/>
            </a:pPr>
            <a:r>
              <a:rPr lang="en-US" sz="2208" b="1"/>
              <a:t>David Fisher, M.S., ABC-GKE, FAAFS</a:t>
            </a:r>
            <a:endParaRPr sz="2508"/>
          </a:p>
          <a:p>
            <a:pPr marL="0" lvl="0" indent="0" algn="ctr" rtl="0">
              <a:lnSpc>
                <a:spcPct val="90000"/>
              </a:lnSpc>
              <a:spcBef>
                <a:spcPts val="1000"/>
              </a:spcBef>
              <a:spcAft>
                <a:spcPts val="0"/>
              </a:spcAft>
              <a:buClr>
                <a:schemeClr val="dk1"/>
              </a:buClr>
              <a:buSzPct val="110526"/>
              <a:buNone/>
            </a:pPr>
            <a:r>
              <a:rPr lang="en-US" sz="1900" b="1"/>
              <a:t>Director, NJIT Forensic Science Program</a:t>
            </a:r>
            <a:endParaRPr sz="1900" b="1"/>
          </a:p>
          <a:p>
            <a:pPr marL="0" lvl="0" indent="0" algn="ctr" rtl="0">
              <a:lnSpc>
                <a:spcPct val="90000"/>
              </a:lnSpc>
              <a:spcBef>
                <a:spcPts val="1000"/>
              </a:spcBef>
              <a:spcAft>
                <a:spcPts val="0"/>
              </a:spcAft>
              <a:buClr>
                <a:schemeClr val="dk1"/>
              </a:buClr>
              <a:buSzPct val="110526"/>
              <a:buNone/>
            </a:pPr>
            <a:r>
              <a:rPr lang="en-US" sz="1900" b="1"/>
              <a:t>Conference Director</a:t>
            </a:r>
            <a:endParaRPr sz="1900" b="1"/>
          </a:p>
          <a:p>
            <a:pPr marL="0" lvl="0" indent="0" algn="ctr" rtl="0">
              <a:lnSpc>
                <a:spcPct val="90000"/>
              </a:lnSpc>
              <a:spcBef>
                <a:spcPts val="1000"/>
              </a:spcBef>
              <a:spcAft>
                <a:spcPts val="0"/>
              </a:spcAft>
              <a:buClr>
                <a:schemeClr val="dk1"/>
              </a:buClr>
              <a:buSzPct val="133333"/>
              <a:buNone/>
            </a:pPr>
            <a:r>
              <a:rPr lang="en-US" sz="1500" b="1"/>
              <a:t> Senior University Lecturer, Department of Chemistry and Environmental Science</a:t>
            </a:r>
            <a:endParaRPr sz="1500"/>
          </a:p>
          <a:p>
            <a:pPr marL="0" lvl="0" indent="0" algn="ctr" rtl="0">
              <a:lnSpc>
                <a:spcPct val="90000"/>
              </a:lnSpc>
              <a:spcBef>
                <a:spcPts val="1000"/>
              </a:spcBef>
              <a:spcAft>
                <a:spcPts val="0"/>
              </a:spcAft>
              <a:buClr>
                <a:schemeClr val="dk1"/>
              </a:buClr>
              <a:buSzPct val="91735"/>
              <a:buNone/>
            </a:pPr>
            <a:r>
              <a:rPr lang="en-US" sz="1308" u="sng">
                <a:solidFill>
                  <a:schemeClr val="hlink"/>
                </a:solidFill>
                <a:hlinkClick r:id="rId4"/>
              </a:rPr>
              <a:t>David.r.fisher@njit.edu</a:t>
            </a:r>
            <a:r>
              <a:rPr lang="en-US" sz="1308"/>
              <a:t> </a:t>
            </a:r>
            <a:endParaRPr sz="2508"/>
          </a:p>
        </p:txBody>
      </p:sp>
      <p:sp>
        <p:nvSpPr>
          <p:cNvPr id="149" name="Google Shape;149;p4"/>
          <p:cNvSpPr txBox="1"/>
          <p:nvPr/>
        </p:nvSpPr>
        <p:spPr>
          <a:xfrm>
            <a:off x="3316063" y="5438832"/>
            <a:ext cx="7498200" cy="554100"/>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Bell MT"/>
                <a:ea typeface="Bell MT"/>
                <a:cs typeface="Bell MT"/>
                <a:sym typeface="Bell MT"/>
              </a:rPr>
              <a:t>DATE	</a:t>
            </a:r>
            <a:r>
              <a:rPr lang="en-US" sz="1000" b="1">
                <a:solidFill>
                  <a:schemeClr val="dk1"/>
                </a:solidFill>
                <a:latin typeface="Bell MT"/>
                <a:ea typeface="Bell MT"/>
                <a:cs typeface="Bell MT"/>
                <a:sym typeface="Bell MT"/>
              </a:rPr>
              <a:t>		</a:t>
            </a:r>
            <a:r>
              <a:rPr lang="en-US" sz="1000" b="1" i="0" u="none" strike="noStrike" cap="none">
                <a:solidFill>
                  <a:schemeClr val="dk1"/>
                </a:solidFill>
                <a:latin typeface="Bell MT"/>
                <a:ea typeface="Bell MT"/>
                <a:cs typeface="Bell MT"/>
                <a:sym typeface="Bell MT"/>
              </a:rPr>
              <a:t>TIME			LOCATION			SESSION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Bell MT"/>
                <a:ea typeface="Bell MT"/>
                <a:cs typeface="Bell MT"/>
                <a:sym typeface="Bell MT"/>
              </a:rPr>
              <a:t>Tues, 6.2</a:t>
            </a:r>
            <a:r>
              <a:rPr lang="en-US" sz="1000">
                <a:solidFill>
                  <a:schemeClr val="dk1"/>
                </a:solidFill>
                <a:latin typeface="Bell MT"/>
                <a:ea typeface="Bell MT"/>
                <a:cs typeface="Bell MT"/>
                <a:sym typeface="Bell MT"/>
              </a:rPr>
              <a:t>5</a:t>
            </a:r>
            <a:r>
              <a:rPr lang="en-US" sz="1000" b="0" i="0" u="none" strike="noStrike" cap="none">
                <a:solidFill>
                  <a:schemeClr val="dk1"/>
                </a:solidFill>
                <a:latin typeface="Bell MT"/>
                <a:ea typeface="Bell MT"/>
                <a:cs typeface="Bell MT"/>
                <a:sym typeface="Bell MT"/>
              </a:rPr>
              <a:t>.202</a:t>
            </a:r>
            <a:r>
              <a:rPr lang="en-US" sz="1000">
                <a:solidFill>
                  <a:schemeClr val="dk1"/>
                </a:solidFill>
                <a:latin typeface="Bell MT"/>
                <a:ea typeface="Bell MT"/>
                <a:cs typeface="Bell MT"/>
                <a:sym typeface="Bell MT"/>
              </a:rPr>
              <a:t>4</a:t>
            </a:r>
            <a:r>
              <a:rPr lang="en-US" sz="1000" b="0" i="0" u="none" strike="noStrike" cap="none">
                <a:solidFill>
                  <a:schemeClr val="dk1"/>
                </a:solidFill>
                <a:latin typeface="Bell MT"/>
                <a:ea typeface="Bell MT"/>
                <a:cs typeface="Bell MT"/>
                <a:sym typeface="Bell MT"/>
              </a:rPr>
              <a:t> 		1:</a:t>
            </a:r>
            <a:r>
              <a:rPr lang="en-US" sz="1000">
                <a:solidFill>
                  <a:schemeClr val="dk1"/>
                </a:solidFill>
                <a:latin typeface="Bell MT"/>
                <a:ea typeface="Bell MT"/>
                <a:cs typeface="Bell MT"/>
                <a:sym typeface="Bell MT"/>
              </a:rPr>
              <a:t>20-</a:t>
            </a:r>
            <a:r>
              <a:rPr lang="en-US" sz="1000" b="0" i="0" u="none" strike="noStrike" cap="none">
                <a:solidFill>
                  <a:schemeClr val="dk1"/>
                </a:solidFill>
                <a:latin typeface="Bell MT"/>
                <a:ea typeface="Bell MT"/>
                <a:cs typeface="Bell MT"/>
                <a:sym typeface="Bell MT"/>
              </a:rPr>
              <a:t>2:05 pm		</a:t>
            </a:r>
            <a:r>
              <a:rPr lang="en-US" sz="1000">
                <a:solidFill>
                  <a:schemeClr val="dk1"/>
                </a:solidFill>
                <a:latin typeface="Bell MT"/>
                <a:ea typeface="Bell MT"/>
                <a:cs typeface="Bell MT"/>
                <a:sym typeface="Bell MT"/>
              </a:rPr>
              <a:t>Tiernan Hall 209 		Forensic Serology</a:t>
            </a:r>
            <a:r>
              <a:rPr lang="en-US" sz="1000" b="0" i="0" u="none" strike="noStrike" cap="none">
                <a:solidFill>
                  <a:schemeClr val="dk1"/>
                </a:solidFill>
                <a:latin typeface="Bell MT"/>
                <a:ea typeface="Bell MT"/>
                <a:cs typeface="Bell MT"/>
                <a:sym typeface="Bell MT"/>
              </a:rPr>
              <a:t>	</a:t>
            </a:r>
            <a:endParaRPr sz="1400" b="0" i="0" u="none" strike="noStrike" cap="none">
              <a:solidFill>
                <a:schemeClr val="lt1"/>
              </a:solidFill>
              <a:highlight>
                <a:srgbClr val="FBFCFE"/>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Bell MT"/>
                <a:ea typeface="Bell MT"/>
                <a:cs typeface="Bell MT"/>
                <a:sym typeface="Bell MT"/>
              </a:rPr>
              <a:t>Tues, 6.2</a:t>
            </a:r>
            <a:r>
              <a:rPr lang="en-US" sz="1000">
                <a:solidFill>
                  <a:schemeClr val="dk1"/>
                </a:solidFill>
                <a:latin typeface="Bell MT"/>
                <a:ea typeface="Bell MT"/>
                <a:cs typeface="Bell MT"/>
                <a:sym typeface="Bell MT"/>
              </a:rPr>
              <a:t>5</a:t>
            </a:r>
            <a:r>
              <a:rPr lang="en-US" sz="1000" b="0" i="0" u="none" strike="noStrike" cap="none">
                <a:solidFill>
                  <a:schemeClr val="dk1"/>
                </a:solidFill>
                <a:latin typeface="Bell MT"/>
                <a:ea typeface="Bell MT"/>
                <a:cs typeface="Bell MT"/>
                <a:sym typeface="Bell MT"/>
              </a:rPr>
              <a:t>.202</a:t>
            </a:r>
            <a:r>
              <a:rPr lang="en-US" sz="1000">
                <a:solidFill>
                  <a:schemeClr val="dk1"/>
                </a:solidFill>
                <a:latin typeface="Bell MT"/>
                <a:ea typeface="Bell MT"/>
                <a:cs typeface="Bell MT"/>
                <a:sym typeface="Bell MT"/>
              </a:rPr>
              <a:t>4</a:t>
            </a:r>
            <a:r>
              <a:rPr lang="en-US" sz="1000" b="0" i="0" u="none" strike="noStrike" cap="none">
                <a:solidFill>
                  <a:schemeClr val="dk1"/>
                </a:solidFill>
                <a:latin typeface="Bell MT"/>
                <a:ea typeface="Bell MT"/>
                <a:cs typeface="Bell MT"/>
                <a:sym typeface="Bell MT"/>
              </a:rPr>
              <a:t> 		2:10-3:00 pm		Tiernan Hall </a:t>
            </a:r>
            <a:r>
              <a:rPr lang="en-US" sz="1000">
                <a:solidFill>
                  <a:schemeClr val="dk1"/>
                </a:solidFill>
                <a:latin typeface="Bell MT"/>
                <a:ea typeface="Bell MT"/>
                <a:cs typeface="Bell MT"/>
                <a:sym typeface="Bell MT"/>
              </a:rPr>
              <a:t>209 </a:t>
            </a:r>
            <a:r>
              <a:rPr lang="en-US" sz="1000" b="0" i="0" u="none" strike="noStrike" cap="none">
                <a:solidFill>
                  <a:schemeClr val="dk1"/>
                </a:solidFill>
                <a:latin typeface="Bell MT"/>
                <a:ea typeface="Bell MT"/>
                <a:cs typeface="Bell MT"/>
                <a:sym typeface="Bell MT"/>
              </a:rPr>
              <a:t>		</a:t>
            </a:r>
            <a:r>
              <a:rPr lang="en-US" sz="1000">
                <a:solidFill>
                  <a:schemeClr val="dk1"/>
                </a:solidFill>
                <a:latin typeface="Bell MT"/>
                <a:ea typeface="Bell MT"/>
                <a:cs typeface="Bell MT"/>
                <a:sym typeface="Bell MT"/>
              </a:rPr>
              <a:t>Histopathology</a:t>
            </a:r>
            <a:endParaRPr sz="1800" b="0" i="0" u="none" strike="noStrike" cap="none">
              <a:solidFill>
                <a:schemeClr val="dk1"/>
              </a:solidFill>
              <a:latin typeface="Calibri"/>
              <a:ea typeface="Calibri"/>
              <a:cs typeface="Calibri"/>
              <a:sym typeface="Calibri"/>
            </a:endParaRPr>
          </a:p>
        </p:txBody>
      </p:sp>
      <p:pic>
        <p:nvPicPr>
          <p:cNvPr id="150" name="Google Shape;150;p4"/>
          <p:cNvPicPr preferRelativeResize="0"/>
          <p:nvPr/>
        </p:nvPicPr>
        <p:blipFill rotWithShape="1">
          <a:blip r:embed="rId5">
            <a:alphaModFix/>
          </a:blip>
          <a:srcRect/>
          <a:stretch/>
        </p:blipFill>
        <p:spPr>
          <a:xfrm>
            <a:off x="0" y="0"/>
            <a:ext cx="2864498" cy="970651"/>
          </a:xfrm>
          <a:prstGeom prst="rect">
            <a:avLst/>
          </a:prstGeom>
          <a:noFill/>
          <a:ln>
            <a:noFill/>
          </a:ln>
        </p:spPr>
      </p:pic>
      <p:pic>
        <p:nvPicPr>
          <p:cNvPr id="151" name="Google Shape;151;p4"/>
          <p:cNvPicPr preferRelativeResize="0"/>
          <p:nvPr/>
        </p:nvPicPr>
        <p:blipFill rotWithShape="1">
          <a:blip r:embed="rId6">
            <a:alphaModFix/>
          </a:blip>
          <a:srcRect/>
          <a:stretch/>
        </p:blipFill>
        <p:spPr>
          <a:xfrm>
            <a:off x="11010237" y="-15456"/>
            <a:ext cx="1181763" cy="986107"/>
          </a:xfrm>
          <a:prstGeom prst="rect">
            <a:avLst/>
          </a:prstGeom>
          <a:noFill/>
          <a:ln>
            <a:noFill/>
          </a:ln>
        </p:spPr>
      </p:pic>
      <p:sp>
        <p:nvSpPr>
          <p:cNvPr id="152" name="Google Shape;152;p4"/>
          <p:cNvSpPr txBox="1"/>
          <p:nvPr/>
        </p:nvSpPr>
        <p:spPr>
          <a:xfrm>
            <a:off x="4314738" y="115993"/>
            <a:ext cx="673893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00000"/>
                </a:solidFill>
                <a:latin typeface="Calibri"/>
                <a:ea typeface="Calibri"/>
                <a:cs typeface="Calibri"/>
                <a:sym typeface="Calibri"/>
              </a:rPr>
              <a:t>New Jersey Forensic Science Education Conference</a:t>
            </a:r>
            <a:endParaRPr sz="1400" b="0" i="0" u="none" strike="noStrike" cap="none">
              <a:solidFill>
                <a:srgbClr val="000000"/>
              </a:solidFill>
              <a:latin typeface="Arial"/>
              <a:ea typeface="Arial"/>
              <a:cs typeface="Arial"/>
              <a:sym typeface="Arial"/>
            </a:endParaRPr>
          </a:p>
        </p:txBody>
      </p:sp>
      <p:sp>
        <p:nvSpPr>
          <p:cNvPr id="153" name="Google Shape;153;p4"/>
          <p:cNvSpPr txBox="1"/>
          <p:nvPr/>
        </p:nvSpPr>
        <p:spPr>
          <a:xfrm>
            <a:off x="3316064" y="2371032"/>
            <a:ext cx="7737600" cy="2789100"/>
          </a:xfrm>
          <a:prstGeom prst="rect">
            <a:avLst/>
          </a:prstGeom>
          <a:noFill/>
          <a:ln>
            <a:noFill/>
          </a:ln>
        </p:spPr>
        <p:txBody>
          <a:bodyPr spcFirstLastPara="1" wrap="square" lIns="91425" tIns="45700" rIns="91425" bIns="45700" anchor="t" anchorCtr="0">
            <a:spAutoFit/>
          </a:bodyPr>
          <a:lstStyle/>
          <a:p>
            <a:pPr marL="0" marR="0" lvl="0" indent="0" algn="l" rtl="0">
              <a:lnSpc>
                <a:spcPct val="17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 former Criminalist in the Department of Forensic Biology at the New York City Office of Chief Medical Examiner (OCME), Professor of Practice David Fisher is Director of the Forensic Science Program in the Department of Chemistry and Environmental Science at NJIT.  Prior to joining NJIT, he spent seventeen years working criminal cases that included homicides, sexual assaults, and property crime investigations with the New York City Office of Chief Medical Examiner in the department of Forensic Biology.  </a:t>
            </a:r>
            <a:endParaRPr sz="1400" b="0" i="0" u="none" strike="noStrike" cap="none">
              <a:solidFill>
                <a:srgbClr val="000000"/>
              </a:solidFill>
              <a:latin typeface="Arial"/>
              <a:ea typeface="Arial"/>
              <a:cs typeface="Arial"/>
              <a:sym typeface="Arial"/>
            </a:endParaRPr>
          </a:p>
          <a:p>
            <a:pPr marL="0" marR="0" lvl="0" indent="0" algn="l" rtl="0">
              <a:lnSpc>
                <a:spcPct val="17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Professor Fisher also serves in the US Dept of Health and Human Services, Office of the Assistant Secretary for Preparedness and Response, Disaster Mortuary Operational Response Team.  He holds an M.S. in Forensic Science from CUNY John Jay College Criminal Justice, and a B.S., from the University of California-San Diego in Biochemistry &amp; Cell Biology.</a:t>
            </a:r>
            <a:endParaRPr sz="1200" b="0" i="0" u="none" strike="noStrike" cap="none">
              <a:solidFill>
                <a:schemeClr val="dk1"/>
              </a:solidFill>
              <a:latin typeface="Calibri"/>
              <a:ea typeface="Calibri"/>
              <a:cs typeface="Calibri"/>
              <a:sym typeface="Calibri"/>
            </a:endParaRPr>
          </a:p>
        </p:txBody>
      </p:sp>
      <p:sp>
        <p:nvSpPr>
          <p:cNvPr id="154" name="Google Shape;154;p4"/>
          <p:cNvSpPr txBox="1"/>
          <p:nvPr/>
        </p:nvSpPr>
        <p:spPr>
          <a:xfrm>
            <a:off x="10528183" y="251832"/>
            <a:ext cx="31878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5"/>
          <p:cNvSpPr txBox="1"/>
          <p:nvPr/>
        </p:nvSpPr>
        <p:spPr>
          <a:xfrm>
            <a:off x="3582800" y="2331726"/>
            <a:ext cx="7450500" cy="369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endParaRPr sz="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Dr. Weller has more than 40 years experience in public education. She has worked with students, teachers, parents, and school administrators to conceptualize, write, and implement curriculum and pedagogy across disciplines in order to maximize learning. Her professional passion is creating dynamic educational environments for all learners, emphasizing learning as a life-long p</a:t>
            </a:r>
            <a:r>
              <a:rPr lang="en-US" sz="1200">
                <a:solidFill>
                  <a:schemeClr val="dk1"/>
                </a:solidFill>
                <a:latin typeface="Calibri"/>
                <a:ea typeface="Calibri"/>
                <a:cs typeface="Calibri"/>
                <a:sym typeface="Calibri"/>
              </a:rPr>
              <a:t>ursuit</a:t>
            </a:r>
            <a:r>
              <a:rPr lang="en-US" sz="1200" b="0" i="0" u="none" strike="noStrike" cap="none">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She has also published and presented extensively on a variety of educational topics. </a:t>
            </a:r>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In addition to extensive teaching</a:t>
            </a:r>
            <a:r>
              <a:rPr lang="en-US" sz="1200">
                <a:solidFill>
                  <a:schemeClr val="dk1"/>
                </a:solidFill>
                <a:latin typeface="Calibri"/>
                <a:ea typeface="Calibri"/>
                <a:cs typeface="Calibri"/>
                <a:sym typeface="Calibri"/>
              </a:rPr>
              <a:t> and supervisory </a:t>
            </a:r>
            <a:r>
              <a:rPr lang="en-US" sz="1200" b="0" i="0" u="none" strike="noStrike" cap="none">
                <a:solidFill>
                  <a:schemeClr val="dk1"/>
                </a:solidFill>
                <a:latin typeface="Calibri"/>
                <a:ea typeface="Calibri"/>
                <a:cs typeface="Calibri"/>
                <a:sym typeface="Calibri"/>
              </a:rPr>
              <a:t>experience from first grade through college, Dr. Weller had the privilege of working with a team of teachers and parents to create a new public elementary school in which she later taught and then was the principal. She also moved the school to a new, purpose-built LEED facility, doubling its student capacity,  and implementing structured, research-based programs to</a:t>
            </a:r>
            <a:r>
              <a:rPr lang="en-US" sz="1200">
                <a:solidFill>
                  <a:schemeClr val="dk1"/>
                </a:solidFill>
                <a:latin typeface="Calibri"/>
                <a:ea typeface="Calibri"/>
                <a:cs typeface="Calibri"/>
                <a:sym typeface="Calibri"/>
              </a:rPr>
              <a:t> raise student and teacher achievement and to</a:t>
            </a:r>
            <a:r>
              <a:rPr lang="en-US" sz="1200" b="0" i="0" u="none" strike="noStrike" cap="none">
                <a:solidFill>
                  <a:schemeClr val="dk1"/>
                </a:solidFill>
                <a:latin typeface="Calibri"/>
                <a:ea typeface="Calibri"/>
                <a:cs typeface="Calibri"/>
                <a:sym typeface="Calibri"/>
              </a:rPr>
              <a:t> return students from out-of-district placements to general education classrooms.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At NJIT, Dr. Weller has developed programs for professional education of practicing teachers, family STEM education, and offerings for elementary, middle and high school students through the Center for Pre-College Programs. She is delighted to work with the FSI Teacher Pr</a:t>
            </a:r>
            <a:r>
              <a:rPr lang="en-US" sz="1200">
                <a:solidFill>
                  <a:schemeClr val="dk1"/>
                </a:solidFill>
                <a:latin typeface="Calibri"/>
                <a:ea typeface="Calibri"/>
                <a:cs typeface="Calibri"/>
                <a:sym typeface="Calibri"/>
              </a:rPr>
              <a:t>ep Program teachers who will work with you during this conference.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She holds a B.A. in </a:t>
            </a:r>
            <a:r>
              <a:rPr lang="en-US" sz="1200">
                <a:solidFill>
                  <a:schemeClr val="dk1"/>
                </a:solidFill>
                <a:latin typeface="Calibri"/>
                <a:ea typeface="Calibri"/>
                <a:cs typeface="Calibri"/>
                <a:sym typeface="Calibri"/>
              </a:rPr>
              <a:t>M</a:t>
            </a:r>
            <a:r>
              <a:rPr lang="en-US" sz="1200" b="0" i="0" u="none" strike="noStrike" cap="none">
                <a:solidFill>
                  <a:schemeClr val="dk1"/>
                </a:solidFill>
                <a:latin typeface="Calibri"/>
                <a:ea typeface="Calibri"/>
                <a:cs typeface="Calibri"/>
                <a:sym typeface="Calibri"/>
              </a:rPr>
              <a:t>athematics from Washburn University, an M.A. in </a:t>
            </a:r>
            <a:r>
              <a:rPr lang="en-US" sz="1200">
                <a:solidFill>
                  <a:schemeClr val="dk1"/>
                </a:solidFill>
                <a:latin typeface="Calibri"/>
                <a:ea typeface="Calibri"/>
                <a:cs typeface="Calibri"/>
                <a:sym typeface="Calibri"/>
              </a:rPr>
              <a:t>M</a:t>
            </a:r>
            <a:r>
              <a:rPr lang="en-US" sz="1200" b="0" i="0" u="none" strike="noStrike" cap="none">
                <a:solidFill>
                  <a:schemeClr val="dk1"/>
                </a:solidFill>
                <a:latin typeface="Calibri"/>
                <a:ea typeface="Calibri"/>
                <a:cs typeface="Calibri"/>
                <a:sym typeface="Calibri"/>
              </a:rPr>
              <a:t>athematics from Indiana University and a Doctorate in Educational Accountability from St. John’s University. When she isn</a:t>
            </a:r>
            <a:r>
              <a:rPr lang="en-US" sz="1200">
                <a:solidFill>
                  <a:schemeClr val="dk1"/>
                </a:solidFill>
                <a:latin typeface="Calibri"/>
                <a:ea typeface="Calibri"/>
                <a:cs typeface="Calibri"/>
                <a:sym typeface="Calibri"/>
              </a:rPr>
              <a:t>’t working, you can find her in her greenhouse or garden and sharing those experiences with children.</a:t>
            </a:r>
            <a:endParaRPr sz="1400" b="0" i="0" u="none" strike="noStrike" cap="none">
              <a:solidFill>
                <a:srgbClr val="000000"/>
              </a:solidFill>
              <a:latin typeface="Arial"/>
              <a:ea typeface="Arial"/>
              <a:cs typeface="Arial"/>
              <a:sym typeface="Arial"/>
            </a:endParaRPr>
          </a:p>
        </p:txBody>
      </p:sp>
      <p:pic>
        <p:nvPicPr>
          <p:cNvPr id="160" name="Google Shape;160;p15"/>
          <p:cNvPicPr preferRelativeResize="0"/>
          <p:nvPr/>
        </p:nvPicPr>
        <p:blipFill rotWithShape="1">
          <a:blip r:embed="rId3">
            <a:alphaModFix/>
          </a:blip>
          <a:srcRect/>
          <a:stretch/>
        </p:blipFill>
        <p:spPr>
          <a:xfrm>
            <a:off x="0" y="0"/>
            <a:ext cx="3266056" cy="1104900"/>
          </a:xfrm>
          <a:prstGeom prst="rect">
            <a:avLst/>
          </a:prstGeom>
          <a:noFill/>
          <a:ln>
            <a:noFill/>
          </a:ln>
        </p:spPr>
      </p:pic>
      <p:pic>
        <p:nvPicPr>
          <p:cNvPr id="161" name="Google Shape;161;p15"/>
          <p:cNvPicPr preferRelativeResize="0"/>
          <p:nvPr/>
        </p:nvPicPr>
        <p:blipFill rotWithShape="1">
          <a:blip r:embed="rId4">
            <a:alphaModFix/>
          </a:blip>
          <a:srcRect/>
          <a:stretch/>
        </p:blipFill>
        <p:spPr>
          <a:xfrm>
            <a:off x="10842455" y="-21210"/>
            <a:ext cx="1349545" cy="1126110"/>
          </a:xfrm>
          <a:prstGeom prst="rect">
            <a:avLst/>
          </a:prstGeom>
          <a:noFill/>
          <a:ln>
            <a:noFill/>
          </a:ln>
        </p:spPr>
      </p:pic>
      <p:pic>
        <p:nvPicPr>
          <p:cNvPr id="162" name="Google Shape;162;p15"/>
          <p:cNvPicPr preferRelativeResize="0"/>
          <p:nvPr/>
        </p:nvPicPr>
        <p:blipFill rotWithShape="1">
          <a:blip r:embed="rId5">
            <a:alphaModFix/>
          </a:blip>
          <a:srcRect/>
          <a:stretch/>
        </p:blipFill>
        <p:spPr>
          <a:xfrm>
            <a:off x="4624836" y="205318"/>
            <a:ext cx="6791533" cy="493819"/>
          </a:xfrm>
          <a:prstGeom prst="rect">
            <a:avLst/>
          </a:prstGeom>
          <a:noFill/>
          <a:ln>
            <a:noFill/>
          </a:ln>
        </p:spPr>
      </p:pic>
      <p:sp>
        <p:nvSpPr>
          <p:cNvPr id="163" name="Google Shape;163;p15"/>
          <p:cNvSpPr txBox="1"/>
          <p:nvPr/>
        </p:nvSpPr>
        <p:spPr>
          <a:xfrm>
            <a:off x="3695900" y="799625"/>
            <a:ext cx="7146600" cy="13545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800"/>
              <a:buFont typeface="Arial"/>
              <a:buNone/>
            </a:pPr>
            <a:r>
              <a:rPr lang="en-US" sz="2000" b="1">
                <a:solidFill>
                  <a:schemeClr val="dk1"/>
                </a:solidFill>
                <a:latin typeface="Calibri"/>
                <a:ea typeface="Calibri"/>
                <a:cs typeface="Calibri"/>
                <a:sym typeface="Calibri"/>
              </a:rPr>
              <a:t>Barbara Elder Weller, Ed.D.</a:t>
            </a:r>
            <a:endParaRPr sz="2000">
              <a:solidFill>
                <a:schemeClr val="dk1"/>
              </a:solidFill>
            </a:endParaRPr>
          </a:p>
          <a:p>
            <a:pPr marL="0" lvl="0" indent="0" algn="ctr" rtl="0">
              <a:spcBef>
                <a:spcPts val="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Senior Director of Program Development and Forensic Science Initiative</a:t>
            </a:r>
            <a:endParaRPr sz="1800" b="1">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800"/>
              <a:buFont typeface="Arial"/>
              <a:buNone/>
            </a:pPr>
            <a:r>
              <a:rPr lang="en-US" b="1">
                <a:solidFill>
                  <a:schemeClr val="dk1"/>
                </a:solidFill>
                <a:latin typeface="Calibri"/>
                <a:ea typeface="Calibri"/>
                <a:cs typeface="Calibri"/>
                <a:sym typeface="Calibri"/>
              </a:rPr>
              <a:t>NJIT Center for Pre-College Programs</a:t>
            </a:r>
            <a:endParaRPr>
              <a:solidFill>
                <a:schemeClr val="dk1"/>
              </a:solidFil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Conference Coordinator</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200" u="sng">
                <a:solidFill>
                  <a:schemeClr val="hlink"/>
                </a:solidFill>
                <a:latin typeface="Calibri"/>
                <a:ea typeface="Calibri"/>
                <a:cs typeface="Calibri"/>
                <a:sym typeface="Calibri"/>
                <a:hlinkClick r:id="rId6"/>
              </a:rPr>
              <a:t>weller@njit.edu</a:t>
            </a:r>
            <a:r>
              <a:rPr lang="en-US" sz="1200">
                <a:solidFill>
                  <a:schemeClr val="dk1"/>
                </a:solidFill>
                <a:latin typeface="Calibri"/>
                <a:ea typeface="Calibri"/>
                <a:cs typeface="Calibri"/>
                <a:sym typeface="Calibri"/>
              </a:rPr>
              <a:t>     973-596-5492</a:t>
            </a:r>
            <a:endParaRPr sz="1800" b="1">
              <a:solidFill>
                <a:schemeClr val="dk1"/>
              </a:solidFill>
              <a:latin typeface="Times New Roman"/>
              <a:ea typeface="Times New Roman"/>
              <a:cs typeface="Times New Roman"/>
              <a:sym typeface="Times New Roman"/>
            </a:endParaRPr>
          </a:p>
        </p:txBody>
      </p:sp>
      <p:sp>
        <p:nvSpPr>
          <p:cNvPr id="164" name="Google Shape;164;p15"/>
          <p:cNvSpPr txBox="1"/>
          <p:nvPr/>
        </p:nvSpPr>
        <p:spPr>
          <a:xfrm>
            <a:off x="10353375" y="267561"/>
            <a:ext cx="42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pic>
        <p:nvPicPr>
          <p:cNvPr id="165" name="Google Shape;165;p15"/>
          <p:cNvPicPr preferRelativeResize="0"/>
          <p:nvPr/>
        </p:nvPicPr>
        <p:blipFill>
          <a:blip r:embed="rId7">
            <a:alphaModFix/>
          </a:blip>
          <a:stretch>
            <a:fillRect/>
          </a:stretch>
        </p:blipFill>
        <p:spPr>
          <a:xfrm>
            <a:off x="915025" y="2863188"/>
            <a:ext cx="1771950" cy="2010476"/>
          </a:xfrm>
          <a:prstGeom prst="rect">
            <a:avLst/>
          </a:prstGeom>
          <a:noFill/>
          <a:ln w="9525" cap="flat" cmpd="sng">
            <a:solidFill>
              <a:srgbClr val="C00000"/>
            </a:solidFill>
            <a:prstDash val="solid"/>
            <a:round/>
            <a:headEnd type="none" w="sm" len="sm"/>
            <a:tailEnd type="none" w="sm" len="sm"/>
          </a:ln>
        </p:spPr>
      </p:pic>
      <p:sp>
        <p:nvSpPr>
          <p:cNvPr id="166" name="Google Shape;166;p15"/>
          <p:cNvSpPr txBox="1"/>
          <p:nvPr/>
        </p:nvSpPr>
        <p:spPr>
          <a:xfrm>
            <a:off x="3582802" y="6126425"/>
            <a:ext cx="8479200" cy="554100"/>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Bell MT"/>
                <a:ea typeface="Bell MT"/>
                <a:cs typeface="Bell MT"/>
                <a:sym typeface="Bell MT"/>
              </a:rPr>
              <a:t>DATE	</a:t>
            </a:r>
            <a:r>
              <a:rPr lang="en-US" sz="1000" b="1">
                <a:solidFill>
                  <a:schemeClr val="dk1"/>
                </a:solidFill>
                <a:latin typeface="Bell MT"/>
                <a:ea typeface="Bell MT"/>
                <a:cs typeface="Bell MT"/>
                <a:sym typeface="Bell MT"/>
              </a:rPr>
              <a:t>		</a:t>
            </a:r>
            <a:r>
              <a:rPr lang="en-US" sz="1000" b="1" i="0" u="none" strike="noStrike" cap="none">
                <a:solidFill>
                  <a:schemeClr val="dk1"/>
                </a:solidFill>
                <a:latin typeface="Bell MT"/>
                <a:ea typeface="Bell MT"/>
                <a:cs typeface="Bell MT"/>
                <a:sym typeface="Bell MT"/>
              </a:rPr>
              <a:t>TIME			LOCATION		SESSION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a:solidFill>
                  <a:schemeClr val="dk1"/>
                </a:solidFill>
                <a:latin typeface="Bell MT"/>
                <a:ea typeface="Bell MT"/>
                <a:cs typeface="Bell MT"/>
                <a:sym typeface="Bell MT"/>
              </a:rPr>
              <a:t>Wed.</a:t>
            </a:r>
            <a:r>
              <a:rPr lang="en-US" sz="1000" b="0" i="0" u="none" strike="noStrike" cap="none">
                <a:solidFill>
                  <a:schemeClr val="dk1"/>
                </a:solidFill>
                <a:latin typeface="Bell MT"/>
                <a:ea typeface="Bell MT"/>
                <a:cs typeface="Bell MT"/>
                <a:sym typeface="Bell MT"/>
              </a:rPr>
              <a:t> 6.2</a:t>
            </a:r>
            <a:r>
              <a:rPr lang="en-US" sz="1000">
                <a:solidFill>
                  <a:schemeClr val="dk1"/>
                </a:solidFill>
                <a:latin typeface="Bell MT"/>
                <a:ea typeface="Bell MT"/>
                <a:cs typeface="Bell MT"/>
                <a:sym typeface="Bell MT"/>
              </a:rPr>
              <a:t>6.</a:t>
            </a:r>
            <a:r>
              <a:rPr lang="en-US" sz="1000" b="0" i="0" u="none" strike="noStrike" cap="none">
                <a:solidFill>
                  <a:schemeClr val="dk1"/>
                </a:solidFill>
                <a:latin typeface="Bell MT"/>
                <a:ea typeface="Bell MT"/>
                <a:cs typeface="Bell MT"/>
                <a:sym typeface="Bell MT"/>
              </a:rPr>
              <a:t>202</a:t>
            </a:r>
            <a:r>
              <a:rPr lang="en-US" sz="1000">
                <a:solidFill>
                  <a:schemeClr val="dk1"/>
                </a:solidFill>
                <a:latin typeface="Bell MT"/>
                <a:ea typeface="Bell MT"/>
                <a:cs typeface="Bell MT"/>
                <a:sym typeface="Bell MT"/>
              </a:rPr>
              <a:t>4</a:t>
            </a:r>
            <a:r>
              <a:rPr lang="en-US" sz="1000" b="0" i="0" u="none" strike="noStrike" cap="none">
                <a:solidFill>
                  <a:schemeClr val="dk1"/>
                </a:solidFill>
                <a:latin typeface="Bell MT"/>
                <a:ea typeface="Bell MT"/>
                <a:cs typeface="Bell MT"/>
                <a:sym typeface="Bell MT"/>
              </a:rPr>
              <a:t> 		2:10-3:00 pm		</a:t>
            </a:r>
            <a:r>
              <a:rPr lang="en-US" sz="1000">
                <a:solidFill>
                  <a:schemeClr val="dk1"/>
                </a:solidFill>
                <a:latin typeface="Bell MT"/>
                <a:ea typeface="Bell MT"/>
                <a:cs typeface="Bell MT"/>
                <a:sym typeface="Bell MT"/>
              </a:rPr>
              <a:t>Eberhardt Hall 112</a:t>
            </a:r>
            <a:r>
              <a:rPr lang="en-US" sz="1000" b="0" i="0" u="none" strike="noStrike" cap="none">
                <a:solidFill>
                  <a:schemeClr val="dk1"/>
                </a:solidFill>
                <a:latin typeface="Bell MT"/>
                <a:ea typeface="Bell MT"/>
                <a:cs typeface="Bell MT"/>
                <a:sym typeface="Bell MT"/>
              </a:rPr>
              <a:t>	</a:t>
            </a:r>
            <a:r>
              <a:rPr lang="en-US" sz="1000" b="1">
                <a:solidFill>
                  <a:schemeClr val="dk1"/>
                </a:solidFill>
                <a:latin typeface="Bell MT"/>
                <a:ea typeface="Bell MT"/>
                <a:cs typeface="Bell MT"/>
                <a:sym typeface="Bell MT"/>
              </a:rPr>
              <a:t>Takeaways: </a:t>
            </a:r>
            <a:r>
              <a:rPr lang="en-US" sz="1000">
                <a:solidFill>
                  <a:schemeClr val="dk1"/>
                </a:solidFill>
                <a:latin typeface="Bell MT"/>
                <a:ea typeface="Bell MT"/>
                <a:cs typeface="Bell MT"/>
                <a:sym typeface="Bell MT"/>
              </a:rPr>
              <a:t>How Does What We Learned Work in Middle and High School</a:t>
            </a:r>
            <a:endParaRPr sz="1000">
              <a:solidFill>
                <a:schemeClr val="dk1"/>
              </a:solidFill>
              <a:latin typeface="Bell MT"/>
              <a:ea typeface="Bell MT"/>
              <a:cs typeface="Bell MT"/>
              <a:sym typeface="Bell MT"/>
            </a:endParaRPr>
          </a:p>
          <a:p>
            <a:pPr marL="3657600" marR="0" lvl="0" indent="457200" algn="l" rtl="0">
              <a:lnSpc>
                <a:spcPct val="100000"/>
              </a:lnSpc>
              <a:spcBef>
                <a:spcPts val="0"/>
              </a:spcBef>
              <a:spcAft>
                <a:spcPts val="0"/>
              </a:spcAft>
              <a:buClr>
                <a:srgbClr val="000000"/>
              </a:buClr>
              <a:buSzPts val="1000"/>
              <a:buFont typeface="Arial"/>
              <a:buNone/>
            </a:pPr>
            <a:r>
              <a:rPr lang="en-US" sz="1000">
                <a:solidFill>
                  <a:schemeClr val="dk1"/>
                </a:solidFill>
                <a:latin typeface="Bell MT"/>
                <a:ea typeface="Bell MT"/>
                <a:cs typeface="Bell MT"/>
                <a:sym typeface="Bell MT"/>
              </a:rPr>
              <a:t>Classrooms?</a:t>
            </a:r>
            <a:endParaRPr sz="1800" i="0" u="none" strike="noStrike" cap="none">
              <a:solidFill>
                <a:schemeClr val="dk1"/>
              </a:solidFill>
              <a:latin typeface="Bell MT"/>
              <a:ea typeface="Bell MT"/>
              <a:cs typeface="Bell MT"/>
              <a:sym typeface="Bell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g2e249d2f49e_0_25"/>
          <p:cNvPicPr preferRelativeResize="0"/>
          <p:nvPr/>
        </p:nvPicPr>
        <p:blipFill rotWithShape="1">
          <a:blip r:embed="rId3">
            <a:alphaModFix/>
          </a:blip>
          <a:srcRect/>
          <a:stretch/>
        </p:blipFill>
        <p:spPr>
          <a:xfrm>
            <a:off x="10892875" y="0"/>
            <a:ext cx="1299125" cy="1087250"/>
          </a:xfrm>
          <a:prstGeom prst="rect">
            <a:avLst/>
          </a:prstGeom>
          <a:noFill/>
          <a:ln>
            <a:noFill/>
          </a:ln>
        </p:spPr>
      </p:pic>
      <p:pic>
        <p:nvPicPr>
          <p:cNvPr id="172" name="Google Shape;172;g2e249d2f49e_0_25"/>
          <p:cNvPicPr preferRelativeResize="0"/>
          <p:nvPr/>
        </p:nvPicPr>
        <p:blipFill rotWithShape="1">
          <a:blip r:embed="rId4">
            <a:alphaModFix/>
          </a:blip>
          <a:srcRect/>
          <a:stretch/>
        </p:blipFill>
        <p:spPr>
          <a:xfrm>
            <a:off x="0" y="0"/>
            <a:ext cx="2865368" cy="969348"/>
          </a:xfrm>
          <a:prstGeom prst="rect">
            <a:avLst/>
          </a:prstGeom>
          <a:noFill/>
          <a:ln>
            <a:noFill/>
          </a:ln>
        </p:spPr>
      </p:pic>
      <p:sp>
        <p:nvSpPr>
          <p:cNvPr id="173" name="Google Shape;173;g2e249d2f49e_0_25"/>
          <p:cNvSpPr txBox="1"/>
          <p:nvPr/>
        </p:nvSpPr>
        <p:spPr>
          <a:xfrm>
            <a:off x="5380025" y="1180975"/>
            <a:ext cx="2993100" cy="936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800" b="1">
                <a:solidFill>
                  <a:srgbClr val="222222"/>
                </a:solidFill>
                <a:highlight>
                  <a:schemeClr val="lt1"/>
                </a:highlight>
                <a:latin typeface="Calibri"/>
                <a:ea typeface="Calibri"/>
                <a:cs typeface="Calibri"/>
                <a:sym typeface="Calibri"/>
              </a:rPr>
              <a:t>Special Agent </a:t>
            </a:r>
            <a:r>
              <a:rPr lang="en-US" sz="1800" b="1">
                <a:solidFill>
                  <a:srgbClr val="222222"/>
                </a:solidFill>
                <a:highlight>
                  <a:srgbClr val="FFFFFF"/>
                </a:highlight>
                <a:latin typeface="Calibri"/>
                <a:ea typeface="Calibri"/>
                <a:cs typeface="Calibri"/>
                <a:sym typeface="Calibri"/>
              </a:rPr>
              <a:t>Corey Coleman</a:t>
            </a:r>
            <a:endParaRPr sz="1800" b="1">
              <a:solidFill>
                <a:srgbClr val="222222"/>
              </a:solidFill>
              <a:highlight>
                <a:schemeClr val="lt1"/>
              </a:highlight>
              <a:latin typeface="Calibri"/>
              <a:ea typeface="Calibri"/>
              <a:cs typeface="Calibri"/>
              <a:sym typeface="Calibri"/>
            </a:endParaRPr>
          </a:p>
          <a:p>
            <a:pPr marL="0" lvl="0" indent="0" algn="l" rtl="0">
              <a:lnSpc>
                <a:spcPct val="115000"/>
              </a:lnSpc>
              <a:spcBef>
                <a:spcPts val="1000"/>
              </a:spcBef>
              <a:spcAft>
                <a:spcPts val="1000"/>
              </a:spcAft>
              <a:buClr>
                <a:schemeClr val="dk1"/>
              </a:buClr>
              <a:buSzPts val="1100"/>
              <a:buFont typeface="Arial"/>
              <a:buNone/>
            </a:pPr>
            <a:r>
              <a:rPr lang="en-US" sz="1200">
                <a:solidFill>
                  <a:srgbClr val="222222"/>
                </a:solidFill>
                <a:highlight>
                  <a:schemeClr val="lt1"/>
                </a:highlight>
                <a:latin typeface="Calibri"/>
                <a:ea typeface="Calibri"/>
                <a:cs typeface="Calibri"/>
                <a:sym typeface="Calibri"/>
              </a:rPr>
              <a:t>	</a:t>
            </a:r>
            <a:r>
              <a:rPr lang="en-US" sz="1200" b="1">
                <a:solidFill>
                  <a:srgbClr val="222222"/>
                </a:solidFill>
                <a:highlight>
                  <a:schemeClr val="lt1"/>
                </a:highlight>
                <a:latin typeface="Calibri"/>
                <a:ea typeface="Calibri"/>
                <a:cs typeface="Calibri"/>
                <a:sym typeface="Calibri"/>
              </a:rPr>
              <a:t>FBI Crisis Response Squad	</a:t>
            </a:r>
            <a:r>
              <a:rPr lang="en-US" sz="1200">
                <a:solidFill>
                  <a:srgbClr val="222222"/>
                </a:solidFill>
                <a:highlight>
                  <a:schemeClr val="lt1"/>
                </a:highlight>
                <a:latin typeface="Calibri"/>
                <a:ea typeface="Calibri"/>
                <a:cs typeface="Calibri"/>
                <a:sym typeface="Calibri"/>
              </a:rPr>
              <a:t>						</a:t>
            </a:r>
            <a:endParaRPr sz="1200">
              <a:solidFill>
                <a:schemeClr val="dk1"/>
              </a:solidFill>
              <a:latin typeface="Calibri"/>
              <a:ea typeface="Calibri"/>
              <a:cs typeface="Calibri"/>
              <a:sym typeface="Calibri"/>
            </a:endParaRPr>
          </a:p>
        </p:txBody>
      </p:sp>
      <p:pic>
        <p:nvPicPr>
          <p:cNvPr id="174" name="Google Shape;174;g2e249d2f49e_0_25"/>
          <p:cNvPicPr preferRelativeResize="0"/>
          <p:nvPr/>
        </p:nvPicPr>
        <p:blipFill rotWithShape="1">
          <a:blip r:embed="rId5">
            <a:alphaModFix/>
          </a:blip>
          <a:srcRect/>
          <a:stretch/>
        </p:blipFill>
        <p:spPr>
          <a:xfrm>
            <a:off x="4438658" y="0"/>
            <a:ext cx="6791532" cy="493819"/>
          </a:xfrm>
          <a:prstGeom prst="rect">
            <a:avLst/>
          </a:prstGeom>
          <a:noFill/>
          <a:ln>
            <a:noFill/>
          </a:ln>
        </p:spPr>
      </p:pic>
      <p:sp>
        <p:nvSpPr>
          <p:cNvPr id="175" name="Google Shape;175;g2e249d2f49e_0_25"/>
          <p:cNvSpPr txBox="1"/>
          <p:nvPr/>
        </p:nvSpPr>
        <p:spPr>
          <a:xfrm>
            <a:off x="2917324" y="544900"/>
            <a:ext cx="7923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800"/>
              <a:buFont typeface="Arial"/>
              <a:buNone/>
            </a:pPr>
            <a:r>
              <a:rPr lang="en-US" sz="2000" b="1">
                <a:solidFill>
                  <a:schemeClr val="dk1"/>
                </a:solidFill>
                <a:latin typeface="Calibri"/>
                <a:ea typeface="Calibri"/>
                <a:cs typeface="Calibri"/>
                <a:sym typeface="Calibri"/>
              </a:rPr>
              <a:t>Processing a Crime Scene</a:t>
            </a:r>
            <a:endParaRPr sz="1200" b="1">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800"/>
              <a:buFont typeface="Arial"/>
              <a:buNone/>
            </a:pPr>
            <a:r>
              <a:rPr lang="en-US" sz="1200" b="1" i="1">
                <a:solidFill>
                  <a:schemeClr val="dk1"/>
                </a:solidFill>
                <a:latin typeface="Calibri"/>
                <a:ea typeface="Calibri"/>
                <a:cs typeface="Calibri"/>
                <a:sym typeface="Calibri"/>
              </a:rPr>
              <a:t>For these sessions only you will be divided into two groups. Each group will process each scene - see the schedule below.</a:t>
            </a:r>
            <a:endParaRPr sz="1200" b="1" i="1">
              <a:solidFill>
                <a:schemeClr val="dk1"/>
              </a:solidFill>
              <a:latin typeface="Calibri"/>
              <a:ea typeface="Calibri"/>
              <a:cs typeface="Calibri"/>
              <a:sym typeface="Calibri"/>
            </a:endParaRPr>
          </a:p>
        </p:txBody>
      </p:sp>
      <p:sp>
        <p:nvSpPr>
          <p:cNvPr id="176" name="Google Shape;176;g2e249d2f49e_0_25"/>
          <p:cNvSpPr txBox="1"/>
          <p:nvPr/>
        </p:nvSpPr>
        <p:spPr>
          <a:xfrm>
            <a:off x="10528182" y="251832"/>
            <a:ext cx="42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177" name="Google Shape;177;g2e249d2f49e_0_25"/>
          <p:cNvSpPr txBox="1"/>
          <p:nvPr/>
        </p:nvSpPr>
        <p:spPr>
          <a:xfrm>
            <a:off x="6269800" y="2117275"/>
            <a:ext cx="3413100" cy="24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solidFill>
                <a:srgbClr val="222222"/>
              </a:solidFill>
              <a:highlight>
                <a:srgbClr val="FFFFFF"/>
              </a:highlight>
              <a:latin typeface="Calibri"/>
              <a:ea typeface="Calibri"/>
              <a:cs typeface="Calibri"/>
              <a:sym typeface="Calibri"/>
            </a:endParaRPr>
          </a:p>
        </p:txBody>
      </p:sp>
      <p:sp>
        <p:nvSpPr>
          <p:cNvPr id="178" name="Google Shape;178;g2e249d2f49e_0_25"/>
          <p:cNvSpPr txBox="1"/>
          <p:nvPr/>
        </p:nvSpPr>
        <p:spPr>
          <a:xfrm>
            <a:off x="4590575" y="2070800"/>
            <a:ext cx="4572000" cy="24720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en-US" sz="1200">
                <a:solidFill>
                  <a:srgbClr val="222222"/>
                </a:solidFill>
                <a:highlight>
                  <a:srgbClr val="FFFFFF"/>
                </a:highlight>
                <a:latin typeface="Calibri"/>
                <a:ea typeface="Calibri"/>
                <a:cs typeface="Calibri"/>
                <a:sym typeface="Calibri"/>
              </a:rPr>
              <a:t>Special Agent Coleman has 13+ years experience as a Special Agent for the FBI. He has worked International/Domestic Terrorism and Weapons of Mass Destruction violations. He currently resides on the Crisis Response Squad as the Hazardous Evidence Response Team (HERT) Team Leader, and the Evidence Response Team (ERT) Senior Team Leader. </a:t>
            </a:r>
            <a:endParaRPr sz="1200">
              <a:solidFill>
                <a:srgbClr val="222222"/>
              </a:solidFill>
              <a:highlight>
                <a:srgbClr val="FFFFFF"/>
              </a:highlight>
              <a:latin typeface="Calibri"/>
              <a:ea typeface="Calibri"/>
              <a:cs typeface="Calibri"/>
              <a:sym typeface="Calibri"/>
            </a:endParaRPr>
          </a:p>
          <a:p>
            <a:pPr marL="0" lvl="0" indent="0" algn="l" rtl="0">
              <a:spcBef>
                <a:spcPts val="1200"/>
              </a:spcBef>
              <a:spcAft>
                <a:spcPts val="0"/>
              </a:spcAft>
              <a:buNone/>
            </a:pPr>
            <a:r>
              <a:rPr lang="en-US" sz="1200">
                <a:solidFill>
                  <a:srgbClr val="222222"/>
                </a:solidFill>
                <a:highlight>
                  <a:srgbClr val="FFFFFF"/>
                </a:highlight>
                <a:latin typeface="Calibri"/>
                <a:ea typeface="Calibri"/>
                <a:cs typeface="Calibri"/>
                <a:sym typeface="Calibri"/>
              </a:rPr>
              <a:t>SA Coleman has worked high profile investigations such as the 2012 NJ synagogue bombings, the 2016 NJ/NY bombings, and the 2019 Jersey City Active Shooter incident.</a:t>
            </a:r>
            <a:endParaRPr sz="1200">
              <a:solidFill>
                <a:srgbClr val="222222"/>
              </a:solidFill>
              <a:highlight>
                <a:srgbClr val="FFFFFF"/>
              </a:highlight>
              <a:latin typeface="Calibri"/>
              <a:ea typeface="Calibri"/>
              <a:cs typeface="Calibri"/>
              <a:sym typeface="Calibri"/>
            </a:endParaRPr>
          </a:p>
          <a:p>
            <a:pPr marL="0" lvl="0" indent="0" algn="l" rtl="0">
              <a:spcBef>
                <a:spcPts val="1200"/>
              </a:spcBef>
              <a:spcAft>
                <a:spcPts val="0"/>
              </a:spcAft>
              <a:buNone/>
            </a:pPr>
            <a:r>
              <a:rPr lang="en-US" sz="1200">
                <a:solidFill>
                  <a:srgbClr val="222222"/>
                </a:solidFill>
                <a:highlight>
                  <a:srgbClr val="FFFFFF"/>
                </a:highlight>
                <a:latin typeface="Calibri"/>
                <a:ea typeface="Calibri"/>
                <a:cs typeface="Calibri"/>
                <a:sym typeface="Calibri"/>
              </a:rPr>
              <a:t>SA Coleman has a B.S. in Chemistry from UMASS Amherst and was employed for 8 years as a synthetic organic chemist doing research and development focused on the Central Nervous System for Pfizer Inc.</a:t>
            </a:r>
            <a:endParaRPr sz="1200">
              <a:solidFill>
                <a:srgbClr val="222222"/>
              </a:solidFill>
              <a:highlight>
                <a:srgbClr val="FFFFFF"/>
              </a:highlight>
              <a:latin typeface="Calibri"/>
              <a:ea typeface="Calibri"/>
              <a:cs typeface="Calibri"/>
              <a:sym typeface="Calibri"/>
            </a:endParaRPr>
          </a:p>
          <a:p>
            <a:pPr marL="0" lvl="0" indent="0" algn="l" rtl="0">
              <a:spcBef>
                <a:spcPts val="1200"/>
              </a:spcBef>
              <a:spcAft>
                <a:spcPts val="0"/>
              </a:spcAft>
              <a:buNone/>
            </a:pPr>
            <a:endParaRPr sz="1100">
              <a:solidFill>
                <a:schemeClr val="dk1"/>
              </a:solidFill>
            </a:endParaRPr>
          </a:p>
          <a:p>
            <a:pPr marL="0" lvl="0" indent="0" algn="l" rtl="0">
              <a:lnSpc>
                <a:spcPct val="100000"/>
              </a:lnSpc>
              <a:spcBef>
                <a:spcPts val="1200"/>
              </a:spcBef>
              <a:spcAft>
                <a:spcPts val="0"/>
              </a:spcAft>
              <a:buNone/>
            </a:pPr>
            <a:endParaRPr sz="1200">
              <a:solidFill>
                <a:schemeClr val="dk1"/>
              </a:solidFill>
              <a:highlight>
                <a:srgbClr val="FFFFFF"/>
              </a:highlight>
              <a:latin typeface="Calibri"/>
              <a:ea typeface="Calibri"/>
              <a:cs typeface="Calibri"/>
              <a:sym typeface="Calibri"/>
            </a:endParaRPr>
          </a:p>
          <a:p>
            <a:pPr marL="0" lvl="0" indent="0" algn="l" rtl="0">
              <a:spcBef>
                <a:spcPts val="1200"/>
              </a:spcBef>
              <a:spcAft>
                <a:spcPts val="0"/>
              </a:spcAft>
              <a:buNone/>
            </a:pPr>
            <a:endParaRPr sz="1100">
              <a:solidFill>
                <a:srgbClr val="222222"/>
              </a:solidFill>
              <a:highlight>
                <a:srgbClr val="FFFFFF"/>
              </a:highlight>
              <a:latin typeface="Calibri"/>
              <a:ea typeface="Calibri"/>
              <a:cs typeface="Calibri"/>
              <a:sym typeface="Calibri"/>
            </a:endParaRPr>
          </a:p>
        </p:txBody>
      </p:sp>
      <p:sp>
        <p:nvSpPr>
          <p:cNvPr id="179" name="Google Shape;179;g2e249d2f49e_0_25"/>
          <p:cNvSpPr txBox="1"/>
          <p:nvPr/>
        </p:nvSpPr>
        <p:spPr>
          <a:xfrm>
            <a:off x="1608950" y="5903500"/>
            <a:ext cx="8148300" cy="554100"/>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Bell MT"/>
                <a:ea typeface="Bell MT"/>
                <a:cs typeface="Bell MT"/>
                <a:sym typeface="Bell MT"/>
              </a:rPr>
              <a:t>DATE			TIME			LOCATION					SESSION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Bell MT"/>
                <a:ea typeface="Bell MT"/>
                <a:cs typeface="Bell MT"/>
                <a:sym typeface="Bell MT"/>
              </a:rPr>
              <a:t>Mon, 6.2</a:t>
            </a:r>
            <a:r>
              <a:rPr lang="en-US" sz="1000">
                <a:solidFill>
                  <a:schemeClr val="dk1"/>
                </a:solidFill>
                <a:latin typeface="Bell MT"/>
                <a:ea typeface="Bell MT"/>
                <a:cs typeface="Bell MT"/>
                <a:sym typeface="Bell MT"/>
              </a:rPr>
              <a:t>4.2024</a:t>
            </a:r>
            <a:r>
              <a:rPr lang="en-US" sz="1000" b="0" i="0" u="none" strike="noStrike" cap="none">
                <a:solidFill>
                  <a:schemeClr val="dk1"/>
                </a:solidFill>
                <a:latin typeface="Bell MT"/>
                <a:ea typeface="Bell MT"/>
                <a:cs typeface="Bell MT"/>
                <a:sym typeface="Bell MT"/>
              </a:rPr>
              <a:t>		</a:t>
            </a:r>
            <a:r>
              <a:rPr lang="en-US" sz="1000">
                <a:solidFill>
                  <a:schemeClr val="dk1"/>
                </a:solidFill>
                <a:latin typeface="Bell MT"/>
                <a:ea typeface="Bell MT"/>
                <a:cs typeface="Bell MT"/>
                <a:sym typeface="Bell MT"/>
              </a:rPr>
              <a:t>9:00-10:30 </a:t>
            </a:r>
            <a:r>
              <a:rPr lang="en-US" sz="1000" b="0" i="0" u="none" strike="noStrike" cap="none">
                <a:solidFill>
                  <a:schemeClr val="dk1"/>
                </a:solidFill>
                <a:latin typeface="Bell MT"/>
                <a:ea typeface="Bell MT"/>
                <a:cs typeface="Bell MT"/>
                <a:sym typeface="Bell MT"/>
              </a:rPr>
              <a:t>am		</a:t>
            </a:r>
            <a:r>
              <a:rPr lang="en-US" sz="1000" b="1" i="0" u="none" strike="noStrike" cap="none">
                <a:solidFill>
                  <a:schemeClr val="dk1"/>
                </a:solidFill>
                <a:latin typeface="Bell MT"/>
                <a:ea typeface="Bell MT"/>
                <a:cs typeface="Bell MT"/>
                <a:sym typeface="Bell MT"/>
              </a:rPr>
              <a:t>Group </a:t>
            </a:r>
            <a:r>
              <a:rPr lang="en-US" sz="1000" b="1">
                <a:solidFill>
                  <a:schemeClr val="dk1"/>
                </a:solidFill>
                <a:latin typeface="Bell MT"/>
                <a:ea typeface="Bell MT"/>
                <a:cs typeface="Bell MT"/>
                <a:sym typeface="Bell MT"/>
              </a:rPr>
              <a:t>A</a:t>
            </a:r>
            <a:r>
              <a:rPr lang="en-US" sz="1000" b="0" i="0" u="none" strike="noStrike" cap="none">
                <a:solidFill>
                  <a:schemeClr val="dk1"/>
                </a:solidFill>
                <a:latin typeface="Bell MT"/>
                <a:ea typeface="Bell MT"/>
                <a:cs typeface="Bell MT"/>
                <a:sym typeface="Bell MT"/>
              </a:rPr>
              <a:t> </a:t>
            </a:r>
            <a:r>
              <a:rPr lang="en-US" sz="1000">
                <a:solidFill>
                  <a:schemeClr val="dk1"/>
                </a:solidFill>
                <a:latin typeface="Bell MT"/>
                <a:ea typeface="Bell MT"/>
                <a:cs typeface="Bell MT"/>
                <a:sym typeface="Bell MT"/>
              </a:rPr>
              <a:t>PC Mall 41; </a:t>
            </a:r>
            <a:r>
              <a:rPr lang="en-US" sz="1000" b="1">
                <a:solidFill>
                  <a:schemeClr val="dk1"/>
                </a:solidFill>
                <a:latin typeface="Bell MT"/>
                <a:ea typeface="Bell MT"/>
                <a:cs typeface="Bell MT"/>
                <a:sym typeface="Bell MT"/>
              </a:rPr>
              <a:t>Group B </a:t>
            </a:r>
            <a:r>
              <a:rPr lang="en-US" sz="1000">
                <a:solidFill>
                  <a:schemeClr val="dk1"/>
                </a:solidFill>
                <a:latin typeface="Bell MT"/>
                <a:ea typeface="Bell MT"/>
                <a:cs typeface="Bell MT"/>
                <a:sym typeface="Bell MT"/>
              </a:rPr>
              <a:t>Summit Deck LL</a:t>
            </a:r>
            <a:r>
              <a:rPr lang="en-US" sz="1000" b="0" i="0" u="none" strike="noStrike" cap="none">
                <a:solidFill>
                  <a:schemeClr val="dk1"/>
                </a:solidFill>
                <a:latin typeface="Bell MT"/>
                <a:ea typeface="Bell MT"/>
                <a:cs typeface="Bell MT"/>
                <a:sym typeface="Bell MT"/>
              </a:rPr>
              <a:t>	Processing a </a:t>
            </a:r>
            <a:r>
              <a:rPr lang="en-US" sz="1000">
                <a:solidFill>
                  <a:schemeClr val="dk1"/>
                </a:solidFill>
                <a:latin typeface="Bell MT"/>
                <a:ea typeface="Bell MT"/>
                <a:cs typeface="Bell MT"/>
                <a:sym typeface="Bell MT"/>
              </a:rPr>
              <a:t>Crime Scene - apartment and cars</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1000"/>
              <a:buFont typeface="Arial"/>
              <a:buNone/>
            </a:pPr>
            <a:r>
              <a:rPr lang="en-US" sz="1000">
                <a:solidFill>
                  <a:schemeClr val="dk1"/>
                </a:solidFill>
                <a:latin typeface="Bell MT"/>
                <a:ea typeface="Bell MT"/>
                <a:cs typeface="Bell MT"/>
                <a:sym typeface="Bell MT"/>
              </a:rPr>
              <a:t>Mon, 6.24.2024		10:40-11:50 am		</a:t>
            </a:r>
            <a:r>
              <a:rPr lang="en-US" sz="1000" b="1">
                <a:solidFill>
                  <a:schemeClr val="dk1"/>
                </a:solidFill>
                <a:latin typeface="Bell MT"/>
                <a:ea typeface="Bell MT"/>
                <a:cs typeface="Bell MT"/>
                <a:sym typeface="Bell MT"/>
              </a:rPr>
              <a:t>Group A </a:t>
            </a:r>
            <a:r>
              <a:rPr lang="en-US" sz="1000">
                <a:solidFill>
                  <a:schemeClr val="dk1"/>
                </a:solidFill>
                <a:latin typeface="Bell MT"/>
                <a:ea typeface="Bell MT"/>
                <a:cs typeface="Bell MT"/>
                <a:sym typeface="Bell MT"/>
              </a:rPr>
              <a:t>Summit Deck LL; </a:t>
            </a:r>
            <a:r>
              <a:rPr lang="en-US" sz="1000" b="1">
                <a:solidFill>
                  <a:schemeClr val="dk1"/>
                </a:solidFill>
                <a:latin typeface="Bell MT"/>
                <a:ea typeface="Bell MT"/>
                <a:cs typeface="Bell MT"/>
                <a:sym typeface="Bell MT"/>
              </a:rPr>
              <a:t>Group B</a:t>
            </a:r>
            <a:r>
              <a:rPr lang="en-US" sz="1000">
                <a:solidFill>
                  <a:schemeClr val="dk1"/>
                </a:solidFill>
                <a:latin typeface="Bell MT"/>
                <a:ea typeface="Bell MT"/>
                <a:cs typeface="Bell MT"/>
                <a:sym typeface="Bell MT"/>
              </a:rPr>
              <a:t> PC Mall 41	Processing a Crime Scene - apartment and cars</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6954</Words>
  <Application>Microsoft Office PowerPoint</Application>
  <PresentationFormat>Widescreen</PresentationFormat>
  <Paragraphs>468</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Bell MT</vt:lpstr>
      <vt:lpstr>Calibri</vt:lpstr>
      <vt:lpstr>Arial</vt:lpstr>
      <vt:lpstr>Roboto</vt:lpstr>
      <vt:lpstr>Times New Roman</vt:lpstr>
      <vt:lpstr>Office Theme</vt:lpstr>
      <vt:lpstr>PowerPoint Presentation</vt:lpstr>
      <vt:lpstr>PowerPoint Presentation</vt:lpstr>
      <vt:lpstr>PowerPoint Presentation</vt:lpstr>
      <vt:lpstr>Transportation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Green, Loretta</dc:creator>
  <cp:lastModifiedBy>Weller, Barbara E</cp:lastModifiedBy>
  <cp:revision>2</cp:revision>
  <dcterms:created xsi:type="dcterms:W3CDTF">2023-05-16T18:49:54Z</dcterms:created>
  <dcterms:modified xsi:type="dcterms:W3CDTF">2024-06-20T18:52:53Z</dcterms:modified>
</cp:coreProperties>
</file>